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4"/>
    <p:sldMasterId id="2147483708" r:id="rId5"/>
  </p:sldMasterIdLst>
  <p:notesMasterIdLst>
    <p:notesMasterId r:id="rId21"/>
  </p:notesMasterIdLst>
  <p:sldIdLst>
    <p:sldId id="256" r:id="rId6"/>
    <p:sldId id="291" r:id="rId7"/>
    <p:sldId id="283" r:id="rId8"/>
    <p:sldId id="296" r:id="rId9"/>
    <p:sldId id="294" r:id="rId10"/>
    <p:sldId id="295" r:id="rId11"/>
    <p:sldId id="293" r:id="rId12"/>
    <p:sldId id="292" r:id="rId13"/>
    <p:sldId id="280" r:id="rId14"/>
    <p:sldId id="285" r:id="rId15"/>
    <p:sldId id="288" r:id="rId16"/>
    <p:sldId id="289" r:id="rId17"/>
    <p:sldId id="287" r:id="rId18"/>
    <p:sldId id="286" r:id="rId19"/>
    <p:sldId id="290" r:id="rId20"/>
  </p:sldIdLst>
  <p:sldSz cx="12192000" cy="6858000"/>
  <p:notesSz cx="6858000" cy="9144000"/>
  <p:defaultTextStyle>
    <a:defPPr>
      <a:defRPr lang="sv-SE"/>
    </a:defPPr>
    <a:lvl1pPr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8C5D0E-A068-4425-BBDF-085628701069}" v="20" dt="2025-02-17T15:34:28.306"/>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Mörkt format 2 - Dekorfärg 1/Dekorfärg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FD0F851-EC5A-4D38-B0AD-8093EC10F338}" styleName="Ljust format 1 - Dekorfärg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C0059A-BF94-4C67-9B0C-D7C9C9E63B92}" type="datetimeFigureOut">
              <a:rPr lang="sv-SE" smtClean="0"/>
              <a:t>2025-02-28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F672D8-16E4-4CA8-8C9E-3889C718D26E}" type="slidenum">
              <a:rPr lang="sv-SE" smtClean="0"/>
              <a:t>‹#›</a:t>
            </a:fld>
            <a:endParaRPr lang="sv-SE"/>
          </a:p>
        </p:txBody>
      </p:sp>
    </p:spTree>
    <p:extLst>
      <p:ext uri="{BB962C8B-B14F-4D97-AF65-F5344CB8AC3E}">
        <p14:creationId xmlns:p14="http://schemas.microsoft.com/office/powerpoint/2010/main" val="89327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51F672D8-16E4-4CA8-8C9E-3889C718D26E}" type="slidenum">
              <a:rPr lang="sv-SE" smtClean="0"/>
              <a:t>3</a:t>
            </a:fld>
            <a:endParaRPr lang="sv-SE"/>
          </a:p>
        </p:txBody>
      </p:sp>
    </p:spTree>
    <p:extLst>
      <p:ext uri="{BB962C8B-B14F-4D97-AF65-F5344CB8AC3E}">
        <p14:creationId xmlns:p14="http://schemas.microsoft.com/office/powerpoint/2010/main" val="2048069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25B5F272-7A38-4A1E-8E6D-B857FD50A557}"/>
              </a:ext>
            </a:extLst>
          </p:cNvPr>
          <p:cNvSpPr>
            <a:spLocks noGrp="1"/>
          </p:cNvSpPr>
          <p:nvPr>
            <p:ph type="dt" sz="half" idx="10"/>
          </p:nvPr>
        </p:nvSpPr>
        <p:spPr/>
        <p:txBody>
          <a:bodyPr/>
          <a:lstStyle>
            <a:lvl1pPr>
              <a:defRPr/>
            </a:lvl1pPr>
          </a:lstStyle>
          <a:p>
            <a:pPr>
              <a:defRPr/>
            </a:pPr>
            <a:fld id="{6A9F247F-44A7-4193-B0EB-66E9B147EF8C}"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6E42EB73-217A-4B1E-96F2-FEF85D6833A4}"/>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2EC71F1E-4A72-42AC-9105-9DD35675C965}"/>
              </a:ext>
            </a:extLst>
          </p:cNvPr>
          <p:cNvSpPr>
            <a:spLocks noGrp="1"/>
          </p:cNvSpPr>
          <p:nvPr>
            <p:ph type="sldNum" sz="quarter" idx="12"/>
          </p:nvPr>
        </p:nvSpPr>
        <p:spPr/>
        <p:txBody>
          <a:bodyPr/>
          <a:lstStyle>
            <a:lvl1pPr>
              <a:defRPr/>
            </a:lvl1pPr>
          </a:lstStyle>
          <a:p>
            <a:pPr>
              <a:defRPr/>
            </a:pPr>
            <a:fld id="{961CBFE7-21B1-4F1A-BF2A-8FF2789BEF6E}" type="slidenum">
              <a:rPr lang="sv-SE"/>
              <a:pPr>
                <a:defRPr/>
              </a:pPr>
              <a:t>‹#›</a:t>
            </a:fld>
            <a:endParaRPr lang="sv-SE"/>
          </a:p>
        </p:txBody>
      </p:sp>
    </p:spTree>
    <p:extLst>
      <p:ext uri="{BB962C8B-B14F-4D97-AF65-F5344CB8AC3E}">
        <p14:creationId xmlns:p14="http://schemas.microsoft.com/office/powerpoint/2010/main" val="3870278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6F6637F-5CF6-4301-A412-2E531459BC02}"/>
              </a:ext>
            </a:extLst>
          </p:cNvPr>
          <p:cNvSpPr>
            <a:spLocks noGrp="1"/>
          </p:cNvSpPr>
          <p:nvPr>
            <p:ph type="dt" sz="half" idx="10"/>
          </p:nvPr>
        </p:nvSpPr>
        <p:spPr/>
        <p:txBody>
          <a:bodyPr/>
          <a:lstStyle>
            <a:lvl1pPr>
              <a:defRPr/>
            </a:lvl1pPr>
          </a:lstStyle>
          <a:p>
            <a:pPr>
              <a:defRPr/>
            </a:pPr>
            <a:fld id="{8770E015-CB38-4F4D-B53C-22B42E9EA8AA}"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71E4BFEC-CA9B-4693-A633-8F2ED0D416C6}"/>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BDD7AC0C-1795-4D29-997B-F5E515784A5D}"/>
              </a:ext>
            </a:extLst>
          </p:cNvPr>
          <p:cNvSpPr>
            <a:spLocks noGrp="1"/>
          </p:cNvSpPr>
          <p:nvPr>
            <p:ph type="sldNum" sz="quarter" idx="12"/>
          </p:nvPr>
        </p:nvSpPr>
        <p:spPr/>
        <p:txBody>
          <a:bodyPr/>
          <a:lstStyle>
            <a:lvl1pPr>
              <a:defRPr/>
            </a:lvl1pPr>
          </a:lstStyle>
          <a:p>
            <a:pPr>
              <a:defRPr/>
            </a:pPr>
            <a:fld id="{42766CDB-8609-48AD-A9AE-54E8497F1BC0}" type="slidenum">
              <a:rPr lang="sv-SE"/>
              <a:pPr>
                <a:defRPr/>
              </a:pPr>
              <a:t>‹#›</a:t>
            </a:fld>
            <a:endParaRPr lang="sv-SE"/>
          </a:p>
        </p:txBody>
      </p:sp>
    </p:spTree>
    <p:extLst>
      <p:ext uri="{BB962C8B-B14F-4D97-AF65-F5344CB8AC3E}">
        <p14:creationId xmlns:p14="http://schemas.microsoft.com/office/powerpoint/2010/main" val="78166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66DBC9-DC07-48A5-8516-7BFFE392B1B0}"/>
              </a:ext>
            </a:extLst>
          </p:cNvPr>
          <p:cNvSpPr>
            <a:spLocks noGrp="1"/>
          </p:cNvSpPr>
          <p:nvPr>
            <p:ph type="dt" sz="half" idx="10"/>
          </p:nvPr>
        </p:nvSpPr>
        <p:spPr/>
        <p:txBody>
          <a:bodyPr/>
          <a:lstStyle>
            <a:lvl1pPr>
              <a:defRPr/>
            </a:lvl1pPr>
          </a:lstStyle>
          <a:p>
            <a:pPr>
              <a:defRPr/>
            </a:pPr>
            <a:fld id="{01B9BCB0-4398-4114-9EE7-670FDDE0B97B}"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0228A4EC-1075-4337-B5E6-A73859AD1C8F}"/>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B2A71852-A13C-4B75-A34A-F068F390A562}"/>
              </a:ext>
            </a:extLst>
          </p:cNvPr>
          <p:cNvSpPr>
            <a:spLocks noGrp="1"/>
          </p:cNvSpPr>
          <p:nvPr>
            <p:ph type="sldNum" sz="quarter" idx="12"/>
          </p:nvPr>
        </p:nvSpPr>
        <p:spPr/>
        <p:txBody>
          <a:bodyPr/>
          <a:lstStyle>
            <a:lvl1pPr>
              <a:defRPr/>
            </a:lvl1pPr>
          </a:lstStyle>
          <a:p>
            <a:pPr>
              <a:defRPr/>
            </a:pPr>
            <a:fld id="{6ACD34D4-823B-4665-9CA7-AB29CF0622C1}" type="slidenum">
              <a:rPr lang="sv-SE"/>
              <a:pPr>
                <a:defRPr/>
              </a:pPr>
              <a:t>‹#›</a:t>
            </a:fld>
            <a:endParaRPr lang="sv-SE"/>
          </a:p>
        </p:txBody>
      </p:sp>
    </p:spTree>
    <p:extLst>
      <p:ext uri="{BB962C8B-B14F-4D97-AF65-F5344CB8AC3E}">
        <p14:creationId xmlns:p14="http://schemas.microsoft.com/office/powerpoint/2010/main" val="2384612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7F34D374-D9FC-4F63-89AC-3B7BA043FA0C}"/>
              </a:ext>
            </a:extLst>
          </p:cNvPr>
          <p:cNvSpPr>
            <a:spLocks noGrp="1"/>
          </p:cNvSpPr>
          <p:nvPr>
            <p:ph type="dt" sz="half" idx="10"/>
          </p:nvPr>
        </p:nvSpPr>
        <p:spPr/>
        <p:txBody>
          <a:bodyPr/>
          <a:lstStyle>
            <a:lvl1pPr>
              <a:defRPr/>
            </a:lvl1pPr>
          </a:lstStyle>
          <a:p>
            <a:pPr>
              <a:defRPr/>
            </a:pPr>
            <a:fld id="{A348D925-171A-4D6E-B15F-F85D4DF6F36F}"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5F70A3E2-2688-4454-BA2A-25D905B38BAE}"/>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B40F0B0D-705F-4143-B862-B3843246D844}"/>
              </a:ext>
            </a:extLst>
          </p:cNvPr>
          <p:cNvSpPr>
            <a:spLocks noGrp="1"/>
          </p:cNvSpPr>
          <p:nvPr>
            <p:ph type="sldNum" sz="quarter" idx="12"/>
          </p:nvPr>
        </p:nvSpPr>
        <p:spPr/>
        <p:txBody>
          <a:bodyPr/>
          <a:lstStyle>
            <a:lvl1pPr>
              <a:defRPr/>
            </a:lvl1pPr>
          </a:lstStyle>
          <a:p>
            <a:pPr>
              <a:defRPr/>
            </a:pPr>
            <a:fld id="{25A2465D-91BF-461B-8715-7D186DA9963E}" type="slidenum">
              <a:rPr lang="sv-SE"/>
              <a:pPr>
                <a:defRPr/>
              </a:pPr>
              <a:t>‹#›</a:t>
            </a:fld>
            <a:endParaRPr lang="sv-SE"/>
          </a:p>
        </p:txBody>
      </p:sp>
    </p:spTree>
    <p:extLst>
      <p:ext uri="{BB962C8B-B14F-4D97-AF65-F5344CB8AC3E}">
        <p14:creationId xmlns:p14="http://schemas.microsoft.com/office/powerpoint/2010/main" val="3653831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8EC24FF-5C0A-4789-AD17-CA9F4C73CD7A}"/>
              </a:ext>
            </a:extLst>
          </p:cNvPr>
          <p:cNvSpPr>
            <a:spLocks noGrp="1"/>
          </p:cNvSpPr>
          <p:nvPr>
            <p:ph type="dt" sz="half" idx="10"/>
          </p:nvPr>
        </p:nvSpPr>
        <p:spPr/>
        <p:txBody>
          <a:bodyPr/>
          <a:lstStyle>
            <a:lvl1pPr>
              <a:defRPr/>
            </a:lvl1pPr>
          </a:lstStyle>
          <a:p>
            <a:pPr>
              <a:defRPr/>
            </a:pPr>
            <a:fld id="{9BEF1045-CA13-4BFD-8CF4-9025AC607C59}"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4C199D1A-7237-4931-BBAC-3D09E3916FE8}"/>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40B6C3AD-0EE8-40C6-836E-07966C1447EF}"/>
              </a:ext>
            </a:extLst>
          </p:cNvPr>
          <p:cNvSpPr>
            <a:spLocks noGrp="1"/>
          </p:cNvSpPr>
          <p:nvPr>
            <p:ph type="sldNum" sz="quarter" idx="12"/>
          </p:nvPr>
        </p:nvSpPr>
        <p:spPr/>
        <p:txBody>
          <a:bodyPr/>
          <a:lstStyle>
            <a:lvl1pPr>
              <a:defRPr/>
            </a:lvl1pPr>
          </a:lstStyle>
          <a:p>
            <a:pPr>
              <a:defRPr/>
            </a:pPr>
            <a:fld id="{12F0A424-51FB-4735-8115-9368D03E5674}" type="slidenum">
              <a:rPr lang="sv-SE"/>
              <a:pPr>
                <a:defRPr/>
              </a:pPr>
              <a:t>‹#›</a:t>
            </a:fld>
            <a:endParaRPr lang="sv-SE"/>
          </a:p>
        </p:txBody>
      </p:sp>
    </p:spTree>
    <p:extLst>
      <p:ext uri="{BB962C8B-B14F-4D97-AF65-F5344CB8AC3E}">
        <p14:creationId xmlns:p14="http://schemas.microsoft.com/office/powerpoint/2010/main" val="3864082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ECCE854-0E44-4719-A341-8F4C1A1ACE74}"/>
              </a:ext>
            </a:extLst>
          </p:cNvPr>
          <p:cNvSpPr>
            <a:spLocks noGrp="1"/>
          </p:cNvSpPr>
          <p:nvPr>
            <p:ph type="dt" sz="half" idx="10"/>
          </p:nvPr>
        </p:nvSpPr>
        <p:spPr/>
        <p:txBody>
          <a:bodyPr/>
          <a:lstStyle>
            <a:lvl1pPr>
              <a:defRPr/>
            </a:lvl1pPr>
          </a:lstStyle>
          <a:p>
            <a:pPr>
              <a:defRPr/>
            </a:pPr>
            <a:fld id="{E3DB8BE9-61DC-4052-8FB5-CBB3D6A27069}"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C2AE76E8-959B-481F-800A-B10344C15CD2}"/>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21DF005D-6DE3-4E0B-8F81-6DB9B05CAE0D}"/>
              </a:ext>
            </a:extLst>
          </p:cNvPr>
          <p:cNvSpPr>
            <a:spLocks noGrp="1"/>
          </p:cNvSpPr>
          <p:nvPr>
            <p:ph type="sldNum" sz="quarter" idx="12"/>
          </p:nvPr>
        </p:nvSpPr>
        <p:spPr/>
        <p:txBody>
          <a:bodyPr/>
          <a:lstStyle>
            <a:lvl1pPr>
              <a:defRPr/>
            </a:lvl1pPr>
          </a:lstStyle>
          <a:p>
            <a:pPr>
              <a:defRPr/>
            </a:pPr>
            <a:fld id="{2569BC0A-821F-483F-823F-CEF9872DD0B5}" type="slidenum">
              <a:rPr lang="sv-SE"/>
              <a:pPr>
                <a:defRPr/>
              </a:pPr>
              <a:t>‹#›</a:t>
            </a:fld>
            <a:endParaRPr lang="sv-SE"/>
          </a:p>
        </p:txBody>
      </p:sp>
    </p:spTree>
    <p:extLst>
      <p:ext uri="{BB962C8B-B14F-4D97-AF65-F5344CB8AC3E}">
        <p14:creationId xmlns:p14="http://schemas.microsoft.com/office/powerpoint/2010/main" val="1342198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a:extLst>
              <a:ext uri="{FF2B5EF4-FFF2-40B4-BE49-F238E27FC236}">
                <a16:creationId xmlns:a16="http://schemas.microsoft.com/office/drawing/2014/main" id="{40737B04-CCD8-463C-970B-AD6BD68C23D3}"/>
              </a:ext>
            </a:extLst>
          </p:cNvPr>
          <p:cNvSpPr>
            <a:spLocks noGrp="1"/>
          </p:cNvSpPr>
          <p:nvPr>
            <p:ph type="dt" sz="half" idx="10"/>
          </p:nvPr>
        </p:nvSpPr>
        <p:spPr/>
        <p:txBody>
          <a:bodyPr/>
          <a:lstStyle>
            <a:lvl1pPr>
              <a:defRPr/>
            </a:lvl1pPr>
          </a:lstStyle>
          <a:p>
            <a:pPr>
              <a:defRPr/>
            </a:pPr>
            <a:fld id="{F19EDD7D-6C31-45E7-97A9-4E2C8D46A3D0}" type="datetimeFigureOut">
              <a:rPr lang="sv-SE"/>
              <a:pPr>
                <a:defRPr/>
              </a:pPr>
              <a:t>2025-02-28</a:t>
            </a:fld>
            <a:endParaRPr lang="sv-SE"/>
          </a:p>
        </p:txBody>
      </p:sp>
      <p:sp>
        <p:nvSpPr>
          <p:cNvPr id="6" name="Platshållare för sidfot 4">
            <a:extLst>
              <a:ext uri="{FF2B5EF4-FFF2-40B4-BE49-F238E27FC236}">
                <a16:creationId xmlns:a16="http://schemas.microsoft.com/office/drawing/2014/main" id="{DE9F16DF-0273-4DE1-A441-5CA10D916F52}"/>
              </a:ext>
            </a:extLst>
          </p:cNvPr>
          <p:cNvSpPr>
            <a:spLocks noGrp="1"/>
          </p:cNvSpPr>
          <p:nvPr>
            <p:ph type="ftr" sz="quarter" idx="11"/>
          </p:nvPr>
        </p:nvSpPr>
        <p:spPr/>
        <p:txBody>
          <a:bodyPr/>
          <a:lstStyle>
            <a:lvl1pPr>
              <a:defRPr/>
            </a:lvl1pPr>
          </a:lstStyle>
          <a:p>
            <a:pPr>
              <a:defRPr/>
            </a:pPr>
            <a:endParaRPr lang="sv-SE"/>
          </a:p>
        </p:txBody>
      </p:sp>
      <p:sp>
        <p:nvSpPr>
          <p:cNvPr id="7" name="Platshållare för bildnummer 5">
            <a:extLst>
              <a:ext uri="{FF2B5EF4-FFF2-40B4-BE49-F238E27FC236}">
                <a16:creationId xmlns:a16="http://schemas.microsoft.com/office/drawing/2014/main" id="{04C3E5DB-03E9-48F6-B6B6-EEAA946628C9}"/>
              </a:ext>
            </a:extLst>
          </p:cNvPr>
          <p:cNvSpPr>
            <a:spLocks noGrp="1"/>
          </p:cNvSpPr>
          <p:nvPr>
            <p:ph type="sldNum" sz="quarter" idx="12"/>
          </p:nvPr>
        </p:nvSpPr>
        <p:spPr/>
        <p:txBody>
          <a:bodyPr/>
          <a:lstStyle>
            <a:lvl1pPr>
              <a:defRPr/>
            </a:lvl1pPr>
          </a:lstStyle>
          <a:p>
            <a:pPr>
              <a:defRPr/>
            </a:pPr>
            <a:fld id="{F540EC64-9282-4C56-A277-68390B96322F}" type="slidenum">
              <a:rPr lang="sv-SE"/>
              <a:pPr>
                <a:defRPr/>
              </a:pPr>
              <a:t>‹#›</a:t>
            </a:fld>
            <a:endParaRPr lang="sv-SE"/>
          </a:p>
        </p:txBody>
      </p:sp>
    </p:spTree>
    <p:extLst>
      <p:ext uri="{BB962C8B-B14F-4D97-AF65-F5344CB8AC3E}">
        <p14:creationId xmlns:p14="http://schemas.microsoft.com/office/powerpoint/2010/main" val="13052360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a:extLst>
              <a:ext uri="{FF2B5EF4-FFF2-40B4-BE49-F238E27FC236}">
                <a16:creationId xmlns:a16="http://schemas.microsoft.com/office/drawing/2014/main" id="{F4FF506F-3C72-4FB2-AF54-E0691CAECE4D}"/>
              </a:ext>
            </a:extLst>
          </p:cNvPr>
          <p:cNvSpPr>
            <a:spLocks noGrp="1"/>
          </p:cNvSpPr>
          <p:nvPr>
            <p:ph type="dt" sz="half" idx="10"/>
          </p:nvPr>
        </p:nvSpPr>
        <p:spPr/>
        <p:txBody>
          <a:bodyPr/>
          <a:lstStyle>
            <a:lvl1pPr>
              <a:defRPr/>
            </a:lvl1pPr>
          </a:lstStyle>
          <a:p>
            <a:pPr>
              <a:defRPr/>
            </a:pPr>
            <a:fld id="{D9F718A9-C7B7-4DB6-9B89-2F0010DB90E4}" type="datetimeFigureOut">
              <a:rPr lang="sv-SE"/>
              <a:pPr>
                <a:defRPr/>
              </a:pPr>
              <a:t>2025-02-28</a:t>
            </a:fld>
            <a:endParaRPr lang="sv-SE"/>
          </a:p>
        </p:txBody>
      </p:sp>
      <p:sp>
        <p:nvSpPr>
          <p:cNvPr id="8" name="Platshållare för sidfot 4">
            <a:extLst>
              <a:ext uri="{FF2B5EF4-FFF2-40B4-BE49-F238E27FC236}">
                <a16:creationId xmlns:a16="http://schemas.microsoft.com/office/drawing/2014/main" id="{6B14DF0A-B47C-4EB9-969B-B9F32B51E5C4}"/>
              </a:ext>
            </a:extLst>
          </p:cNvPr>
          <p:cNvSpPr>
            <a:spLocks noGrp="1"/>
          </p:cNvSpPr>
          <p:nvPr>
            <p:ph type="ftr" sz="quarter" idx="11"/>
          </p:nvPr>
        </p:nvSpPr>
        <p:spPr/>
        <p:txBody>
          <a:bodyPr/>
          <a:lstStyle>
            <a:lvl1pPr>
              <a:defRPr/>
            </a:lvl1pPr>
          </a:lstStyle>
          <a:p>
            <a:pPr>
              <a:defRPr/>
            </a:pPr>
            <a:endParaRPr lang="sv-SE"/>
          </a:p>
        </p:txBody>
      </p:sp>
      <p:sp>
        <p:nvSpPr>
          <p:cNvPr id="9" name="Platshållare för bildnummer 5">
            <a:extLst>
              <a:ext uri="{FF2B5EF4-FFF2-40B4-BE49-F238E27FC236}">
                <a16:creationId xmlns:a16="http://schemas.microsoft.com/office/drawing/2014/main" id="{9435D573-D16D-4FD6-87A0-F5E185AC5101}"/>
              </a:ext>
            </a:extLst>
          </p:cNvPr>
          <p:cNvSpPr>
            <a:spLocks noGrp="1"/>
          </p:cNvSpPr>
          <p:nvPr>
            <p:ph type="sldNum" sz="quarter" idx="12"/>
          </p:nvPr>
        </p:nvSpPr>
        <p:spPr/>
        <p:txBody>
          <a:bodyPr/>
          <a:lstStyle>
            <a:lvl1pPr>
              <a:defRPr/>
            </a:lvl1pPr>
          </a:lstStyle>
          <a:p>
            <a:pPr>
              <a:defRPr/>
            </a:pPr>
            <a:fld id="{68C967DC-41F8-4A3C-8672-A32B7ECBB4AF}" type="slidenum">
              <a:rPr lang="sv-SE"/>
              <a:pPr>
                <a:defRPr/>
              </a:pPr>
              <a:t>‹#›</a:t>
            </a:fld>
            <a:endParaRPr lang="sv-SE"/>
          </a:p>
        </p:txBody>
      </p:sp>
    </p:spTree>
    <p:extLst>
      <p:ext uri="{BB962C8B-B14F-4D97-AF65-F5344CB8AC3E}">
        <p14:creationId xmlns:p14="http://schemas.microsoft.com/office/powerpoint/2010/main" val="2674071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datum 3">
            <a:extLst>
              <a:ext uri="{FF2B5EF4-FFF2-40B4-BE49-F238E27FC236}">
                <a16:creationId xmlns:a16="http://schemas.microsoft.com/office/drawing/2014/main" id="{1A2912CF-3515-4E5A-A18B-909DEFEC34D5}"/>
              </a:ext>
            </a:extLst>
          </p:cNvPr>
          <p:cNvSpPr>
            <a:spLocks noGrp="1"/>
          </p:cNvSpPr>
          <p:nvPr>
            <p:ph type="dt" sz="half" idx="10"/>
          </p:nvPr>
        </p:nvSpPr>
        <p:spPr/>
        <p:txBody>
          <a:bodyPr/>
          <a:lstStyle>
            <a:lvl1pPr>
              <a:defRPr/>
            </a:lvl1pPr>
          </a:lstStyle>
          <a:p>
            <a:pPr>
              <a:defRPr/>
            </a:pPr>
            <a:fld id="{E135075D-6C6A-4D0E-AA79-F97BF3C49BCC}" type="datetimeFigureOut">
              <a:rPr lang="sv-SE"/>
              <a:pPr>
                <a:defRPr/>
              </a:pPr>
              <a:t>2025-02-28</a:t>
            </a:fld>
            <a:endParaRPr lang="sv-SE"/>
          </a:p>
        </p:txBody>
      </p:sp>
      <p:sp>
        <p:nvSpPr>
          <p:cNvPr id="4" name="Platshållare för sidfot 4">
            <a:extLst>
              <a:ext uri="{FF2B5EF4-FFF2-40B4-BE49-F238E27FC236}">
                <a16:creationId xmlns:a16="http://schemas.microsoft.com/office/drawing/2014/main" id="{59A2D3BE-6760-4989-B3E6-6D9186F25E7E}"/>
              </a:ext>
            </a:extLst>
          </p:cNvPr>
          <p:cNvSpPr>
            <a:spLocks noGrp="1"/>
          </p:cNvSpPr>
          <p:nvPr>
            <p:ph type="ftr" sz="quarter" idx="11"/>
          </p:nvPr>
        </p:nvSpPr>
        <p:spPr/>
        <p:txBody>
          <a:bodyPr/>
          <a:lstStyle>
            <a:lvl1pPr>
              <a:defRPr/>
            </a:lvl1pPr>
          </a:lstStyle>
          <a:p>
            <a:pPr>
              <a:defRPr/>
            </a:pPr>
            <a:endParaRPr lang="sv-SE"/>
          </a:p>
        </p:txBody>
      </p:sp>
      <p:sp>
        <p:nvSpPr>
          <p:cNvPr id="5" name="Platshållare för bildnummer 5">
            <a:extLst>
              <a:ext uri="{FF2B5EF4-FFF2-40B4-BE49-F238E27FC236}">
                <a16:creationId xmlns:a16="http://schemas.microsoft.com/office/drawing/2014/main" id="{78B4CF69-4EC2-4CC8-B9B1-0F11AC262A50}"/>
              </a:ext>
            </a:extLst>
          </p:cNvPr>
          <p:cNvSpPr>
            <a:spLocks noGrp="1"/>
          </p:cNvSpPr>
          <p:nvPr>
            <p:ph type="sldNum" sz="quarter" idx="12"/>
          </p:nvPr>
        </p:nvSpPr>
        <p:spPr/>
        <p:txBody>
          <a:bodyPr/>
          <a:lstStyle>
            <a:lvl1pPr>
              <a:defRPr/>
            </a:lvl1pPr>
          </a:lstStyle>
          <a:p>
            <a:pPr>
              <a:defRPr/>
            </a:pPr>
            <a:fld id="{A4AECA47-07D6-4533-9ECD-32FC6A72FDC0}" type="slidenum">
              <a:rPr lang="sv-SE"/>
              <a:pPr>
                <a:defRPr/>
              </a:pPr>
              <a:t>‹#›</a:t>
            </a:fld>
            <a:endParaRPr lang="sv-SE"/>
          </a:p>
        </p:txBody>
      </p:sp>
    </p:spTree>
    <p:extLst>
      <p:ext uri="{BB962C8B-B14F-4D97-AF65-F5344CB8AC3E}">
        <p14:creationId xmlns:p14="http://schemas.microsoft.com/office/powerpoint/2010/main" val="32267704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a:extLst>
              <a:ext uri="{FF2B5EF4-FFF2-40B4-BE49-F238E27FC236}">
                <a16:creationId xmlns:a16="http://schemas.microsoft.com/office/drawing/2014/main" id="{D63EF82D-7F8C-4E05-BF4C-8BF8904D2AC9}"/>
              </a:ext>
            </a:extLst>
          </p:cNvPr>
          <p:cNvSpPr>
            <a:spLocks noGrp="1"/>
          </p:cNvSpPr>
          <p:nvPr>
            <p:ph type="dt" sz="half" idx="10"/>
          </p:nvPr>
        </p:nvSpPr>
        <p:spPr/>
        <p:txBody>
          <a:bodyPr/>
          <a:lstStyle>
            <a:lvl1pPr>
              <a:defRPr/>
            </a:lvl1pPr>
          </a:lstStyle>
          <a:p>
            <a:pPr>
              <a:defRPr/>
            </a:pPr>
            <a:fld id="{CC5E1AA1-EBE4-4625-8AC8-396FB16DD41B}" type="datetimeFigureOut">
              <a:rPr lang="sv-SE"/>
              <a:pPr>
                <a:defRPr/>
              </a:pPr>
              <a:t>2025-02-28</a:t>
            </a:fld>
            <a:endParaRPr lang="sv-SE"/>
          </a:p>
        </p:txBody>
      </p:sp>
      <p:sp>
        <p:nvSpPr>
          <p:cNvPr id="3" name="Platshållare för sidfot 4">
            <a:extLst>
              <a:ext uri="{FF2B5EF4-FFF2-40B4-BE49-F238E27FC236}">
                <a16:creationId xmlns:a16="http://schemas.microsoft.com/office/drawing/2014/main" id="{473B6004-5FEE-4FE5-A7DD-D6FDDB06B1F1}"/>
              </a:ext>
            </a:extLst>
          </p:cNvPr>
          <p:cNvSpPr>
            <a:spLocks noGrp="1"/>
          </p:cNvSpPr>
          <p:nvPr>
            <p:ph type="ftr" sz="quarter" idx="11"/>
          </p:nvPr>
        </p:nvSpPr>
        <p:spPr/>
        <p:txBody>
          <a:bodyPr/>
          <a:lstStyle>
            <a:lvl1pPr>
              <a:defRPr/>
            </a:lvl1pPr>
          </a:lstStyle>
          <a:p>
            <a:pPr>
              <a:defRPr/>
            </a:pPr>
            <a:endParaRPr lang="sv-SE"/>
          </a:p>
        </p:txBody>
      </p:sp>
      <p:sp>
        <p:nvSpPr>
          <p:cNvPr id="4" name="Platshållare för bildnummer 5">
            <a:extLst>
              <a:ext uri="{FF2B5EF4-FFF2-40B4-BE49-F238E27FC236}">
                <a16:creationId xmlns:a16="http://schemas.microsoft.com/office/drawing/2014/main" id="{9F420AE8-9931-4F4C-BA53-6FE5815D902B}"/>
              </a:ext>
            </a:extLst>
          </p:cNvPr>
          <p:cNvSpPr>
            <a:spLocks noGrp="1"/>
          </p:cNvSpPr>
          <p:nvPr>
            <p:ph type="sldNum" sz="quarter" idx="12"/>
          </p:nvPr>
        </p:nvSpPr>
        <p:spPr/>
        <p:txBody>
          <a:bodyPr/>
          <a:lstStyle>
            <a:lvl1pPr>
              <a:defRPr/>
            </a:lvl1pPr>
          </a:lstStyle>
          <a:p>
            <a:pPr>
              <a:defRPr/>
            </a:pPr>
            <a:fld id="{C09A09B6-1078-4B34-94E3-6C972719D884}" type="slidenum">
              <a:rPr lang="sv-SE"/>
              <a:pPr>
                <a:defRPr/>
              </a:pPr>
              <a:t>‹#›</a:t>
            </a:fld>
            <a:endParaRPr lang="sv-SE"/>
          </a:p>
        </p:txBody>
      </p:sp>
    </p:spTree>
    <p:extLst>
      <p:ext uri="{BB962C8B-B14F-4D97-AF65-F5344CB8AC3E}">
        <p14:creationId xmlns:p14="http://schemas.microsoft.com/office/powerpoint/2010/main" val="14270411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3">
            <a:extLst>
              <a:ext uri="{FF2B5EF4-FFF2-40B4-BE49-F238E27FC236}">
                <a16:creationId xmlns:a16="http://schemas.microsoft.com/office/drawing/2014/main" id="{06C20116-7D5E-4C6A-8F33-8AFC80896A87}"/>
              </a:ext>
            </a:extLst>
          </p:cNvPr>
          <p:cNvSpPr>
            <a:spLocks noGrp="1"/>
          </p:cNvSpPr>
          <p:nvPr>
            <p:ph type="dt" sz="half" idx="10"/>
          </p:nvPr>
        </p:nvSpPr>
        <p:spPr/>
        <p:txBody>
          <a:bodyPr/>
          <a:lstStyle>
            <a:lvl1pPr>
              <a:defRPr/>
            </a:lvl1pPr>
          </a:lstStyle>
          <a:p>
            <a:pPr>
              <a:defRPr/>
            </a:pPr>
            <a:fld id="{0AAB926A-1141-4841-9412-A140436BE905}" type="datetimeFigureOut">
              <a:rPr lang="sv-SE"/>
              <a:pPr>
                <a:defRPr/>
              </a:pPr>
              <a:t>2025-02-28</a:t>
            </a:fld>
            <a:endParaRPr lang="sv-SE"/>
          </a:p>
        </p:txBody>
      </p:sp>
      <p:sp>
        <p:nvSpPr>
          <p:cNvPr id="6" name="Platshållare för sidfot 4">
            <a:extLst>
              <a:ext uri="{FF2B5EF4-FFF2-40B4-BE49-F238E27FC236}">
                <a16:creationId xmlns:a16="http://schemas.microsoft.com/office/drawing/2014/main" id="{82741268-EFD8-4AD6-8388-105EB47CE70D}"/>
              </a:ext>
            </a:extLst>
          </p:cNvPr>
          <p:cNvSpPr>
            <a:spLocks noGrp="1"/>
          </p:cNvSpPr>
          <p:nvPr>
            <p:ph type="ftr" sz="quarter" idx="11"/>
          </p:nvPr>
        </p:nvSpPr>
        <p:spPr/>
        <p:txBody>
          <a:bodyPr/>
          <a:lstStyle>
            <a:lvl1pPr>
              <a:defRPr/>
            </a:lvl1pPr>
          </a:lstStyle>
          <a:p>
            <a:pPr>
              <a:defRPr/>
            </a:pPr>
            <a:endParaRPr lang="sv-SE"/>
          </a:p>
        </p:txBody>
      </p:sp>
      <p:sp>
        <p:nvSpPr>
          <p:cNvPr id="7" name="Platshållare för bildnummer 5">
            <a:extLst>
              <a:ext uri="{FF2B5EF4-FFF2-40B4-BE49-F238E27FC236}">
                <a16:creationId xmlns:a16="http://schemas.microsoft.com/office/drawing/2014/main" id="{BF914BF4-96E5-4B62-9BAC-E66AC6E9D19F}"/>
              </a:ext>
            </a:extLst>
          </p:cNvPr>
          <p:cNvSpPr>
            <a:spLocks noGrp="1"/>
          </p:cNvSpPr>
          <p:nvPr>
            <p:ph type="sldNum" sz="quarter" idx="12"/>
          </p:nvPr>
        </p:nvSpPr>
        <p:spPr/>
        <p:txBody>
          <a:bodyPr/>
          <a:lstStyle>
            <a:lvl1pPr>
              <a:defRPr/>
            </a:lvl1pPr>
          </a:lstStyle>
          <a:p>
            <a:pPr>
              <a:defRPr/>
            </a:pPr>
            <a:fld id="{10D0E3D9-25C2-4AA8-8935-B64A0E28B2A2}" type="slidenum">
              <a:rPr lang="sv-SE"/>
              <a:pPr>
                <a:defRPr/>
              </a:pPr>
              <a:t>‹#›</a:t>
            </a:fld>
            <a:endParaRPr lang="sv-SE"/>
          </a:p>
        </p:txBody>
      </p:sp>
    </p:spTree>
    <p:extLst>
      <p:ext uri="{BB962C8B-B14F-4D97-AF65-F5344CB8AC3E}">
        <p14:creationId xmlns:p14="http://schemas.microsoft.com/office/powerpoint/2010/main" val="4201426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7BC8000-9AF3-4E22-B9FB-CD3F386921C1}"/>
              </a:ext>
            </a:extLst>
          </p:cNvPr>
          <p:cNvSpPr>
            <a:spLocks noGrp="1"/>
          </p:cNvSpPr>
          <p:nvPr>
            <p:ph type="dt" sz="half" idx="10"/>
          </p:nvPr>
        </p:nvSpPr>
        <p:spPr/>
        <p:txBody>
          <a:bodyPr/>
          <a:lstStyle>
            <a:lvl1pPr>
              <a:defRPr/>
            </a:lvl1pPr>
          </a:lstStyle>
          <a:p>
            <a:pPr>
              <a:defRPr/>
            </a:pPr>
            <a:fld id="{87A35732-C63E-4703-B773-7946B5F92CFA}"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C6172F22-D387-453A-841D-79F177F0173B}"/>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693CC0E9-D308-4128-93B3-4F9BEDF54FF6}"/>
              </a:ext>
            </a:extLst>
          </p:cNvPr>
          <p:cNvSpPr>
            <a:spLocks noGrp="1"/>
          </p:cNvSpPr>
          <p:nvPr>
            <p:ph type="sldNum" sz="quarter" idx="12"/>
          </p:nvPr>
        </p:nvSpPr>
        <p:spPr/>
        <p:txBody>
          <a:bodyPr/>
          <a:lstStyle>
            <a:lvl1pPr>
              <a:defRPr/>
            </a:lvl1pPr>
          </a:lstStyle>
          <a:p>
            <a:pPr>
              <a:defRPr/>
            </a:pPr>
            <a:fld id="{077123C1-E29E-4069-88C0-7E1A28E72306}" type="slidenum">
              <a:rPr lang="sv-SE"/>
              <a:pPr>
                <a:defRPr/>
              </a:pPr>
              <a:t>‹#›</a:t>
            </a:fld>
            <a:endParaRPr lang="sv-SE"/>
          </a:p>
        </p:txBody>
      </p:sp>
    </p:spTree>
    <p:extLst>
      <p:ext uri="{BB962C8B-B14F-4D97-AF65-F5344CB8AC3E}">
        <p14:creationId xmlns:p14="http://schemas.microsoft.com/office/powerpoint/2010/main" val="37075654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3">
            <a:extLst>
              <a:ext uri="{FF2B5EF4-FFF2-40B4-BE49-F238E27FC236}">
                <a16:creationId xmlns:a16="http://schemas.microsoft.com/office/drawing/2014/main" id="{2A4FA904-7C7E-48E8-8907-E038EF8BAC56}"/>
              </a:ext>
            </a:extLst>
          </p:cNvPr>
          <p:cNvSpPr>
            <a:spLocks noGrp="1"/>
          </p:cNvSpPr>
          <p:nvPr>
            <p:ph type="dt" sz="half" idx="10"/>
          </p:nvPr>
        </p:nvSpPr>
        <p:spPr/>
        <p:txBody>
          <a:bodyPr/>
          <a:lstStyle>
            <a:lvl1pPr>
              <a:defRPr/>
            </a:lvl1pPr>
          </a:lstStyle>
          <a:p>
            <a:pPr>
              <a:defRPr/>
            </a:pPr>
            <a:fld id="{DA12697A-B087-425B-81B0-98EEE4FBDC4B}" type="datetimeFigureOut">
              <a:rPr lang="sv-SE"/>
              <a:pPr>
                <a:defRPr/>
              </a:pPr>
              <a:t>2025-02-28</a:t>
            </a:fld>
            <a:endParaRPr lang="sv-SE"/>
          </a:p>
        </p:txBody>
      </p:sp>
      <p:sp>
        <p:nvSpPr>
          <p:cNvPr id="6" name="Platshållare för sidfot 4">
            <a:extLst>
              <a:ext uri="{FF2B5EF4-FFF2-40B4-BE49-F238E27FC236}">
                <a16:creationId xmlns:a16="http://schemas.microsoft.com/office/drawing/2014/main" id="{DB69D88A-3EC7-4DDA-99EF-6E2731E00FEC}"/>
              </a:ext>
            </a:extLst>
          </p:cNvPr>
          <p:cNvSpPr>
            <a:spLocks noGrp="1"/>
          </p:cNvSpPr>
          <p:nvPr>
            <p:ph type="ftr" sz="quarter" idx="11"/>
          </p:nvPr>
        </p:nvSpPr>
        <p:spPr/>
        <p:txBody>
          <a:bodyPr/>
          <a:lstStyle>
            <a:lvl1pPr>
              <a:defRPr/>
            </a:lvl1pPr>
          </a:lstStyle>
          <a:p>
            <a:pPr>
              <a:defRPr/>
            </a:pPr>
            <a:endParaRPr lang="sv-SE"/>
          </a:p>
        </p:txBody>
      </p:sp>
      <p:sp>
        <p:nvSpPr>
          <p:cNvPr id="7" name="Platshållare för bildnummer 5">
            <a:extLst>
              <a:ext uri="{FF2B5EF4-FFF2-40B4-BE49-F238E27FC236}">
                <a16:creationId xmlns:a16="http://schemas.microsoft.com/office/drawing/2014/main" id="{15F671B5-1940-4C5C-9239-BD3F0354C925}"/>
              </a:ext>
            </a:extLst>
          </p:cNvPr>
          <p:cNvSpPr>
            <a:spLocks noGrp="1"/>
          </p:cNvSpPr>
          <p:nvPr>
            <p:ph type="sldNum" sz="quarter" idx="12"/>
          </p:nvPr>
        </p:nvSpPr>
        <p:spPr/>
        <p:txBody>
          <a:bodyPr/>
          <a:lstStyle>
            <a:lvl1pPr>
              <a:defRPr/>
            </a:lvl1pPr>
          </a:lstStyle>
          <a:p>
            <a:pPr>
              <a:defRPr/>
            </a:pPr>
            <a:fld id="{695D15BC-D8B8-4AA9-A273-29316275C0E7}" type="slidenum">
              <a:rPr lang="sv-SE"/>
              <a:pPr>
                <a:defRPr/>
              </a:pPr>
              <a:t>‹#›</a:t>
            </a:fld>
            <a:endParaRPr lang="sv-SE"/>
          </a:p>
        </p:txBody>
      </p:sp>
    </p:spTree>
    <p:extLst>
      <p:ext uri="{BB962C8B-B14F-4D97-AF65-F5344CB8AC3E}">
        <p14:creationId xmlns:p14="http://schemas.microsoft.com/office/powerpoint/2010/main" val="18627347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7527C33-2DA7-4E0E-8EF9-5440D0B6C192}"/>
              </a:ext>
            </a:extLst>
          </p:cNvPr>
          <p:cNvSpPr>
            <a:spLocks noGrp="1"/>
          </p:cNvSpPr>
          <p:nvPr>
            <p:ph type="dt" sz="half" idx="10"/>
          </p:nvPr>
        </p:nvSpPr>
        <p:spPr/>
        <p:txBody>
          <a:bodyPr/>
          <a:lstStyle>
            <a:lvl1pPr>
              <a:defRPr/>
            </a:lvl1pPr>
          </a:lstStyle>
          <a:p>
            <a:pPr>
              <a:defRPr/>
            </a:pPr>
            <a:fld id="{AD1E7C52-1BBB-433B-9F0B-E33AB0D6D03B}"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9391FB09-52D4-4FA6-90B1-FDD16DF6C203}"/>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895463D3-38B8-4532-A35B-DB5372F45F82}"/>
              </a:ext>
            </a:extLst>
          </p:cNvPr>
          <p:cNvSpPr>
            <a:spLocks noGrp="1"/>
          </p:cNvSpPr>
          <p:nvPr>
            <p:ph type="sldNum" sz="quarter" idx="12"/>
          </p:nvPr>
        </p:nvSpPr>
        <p:spPr/>
        <p:txBody>
          <a:bodyPr/>
          <a:lstStyle>
            <a:lvl1pPr>
              <a:defRPr/>
            </a:lvl1pPr>
          </a:lstStyle>
          <a:p>
            <a:pPr>
              <a:defRPr/>
            </a:pPr>
            <a:fld id="{078F22BB-172A-4DEC-AC17-F34728564B1A}" type="slidenum">
              <a:rPr lang="sv-SE"/>
              <a:pPr>
                <a:defRPr/>
              </a:pPr>
              <a:t>‹#›</a:t>
            </a:fld>
            <a:endParaRPr lang="sv-SE"/>
          </a:p>
        </p:txBody>
      </p:sp>
    </p:spTree>
    <p:extLst>
      <p:ext uri="{BB962C8B-B14F-4D97-AF65-F5344CB8AC3E}">
        <p14:creationId xmlns:p14="http://schemas.microsoft.com/office/powerpoint/2010/main" val="7345230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D99BFD8-40BE-4EFB-BF5C-71D644184EF6}"/>
              </a:ext>
            </a:extLst>
          </p:cNvPr>
          <p:cNvSpPr>
            <a:spLocks noGrp="1"/>
          </p:cNvSpPr>
          <p:nvPr>
            <p:ph type="dt" sz="half" idx="10"/>
          </p:nvPr>
        </p:nvSpPr>
        <p:spPr/>
        <p:txBody>
          <a:bodyPr/>
          <a:lstStyle>
            <a:lvl1pPr>
              <a:defRPr/>
            </a:lvl1pPr>
          </a:lstStyle>
          <a:p>
            <a:pPr>
              <a:defRPr/>
            </a:pPr>
            <a:fld id="{69D5EF9D-F0BB-4548-9B50-49C89EC9B6CC}"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FC33841B-B70A-49D9-B7C3-F0BFD44C145C}"/>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264F368A-F170-4F52-8794-1F434EF686AD}"/>
              </a:ext>
            </a:extLst>
          </p:cNvPr>
          <p:cNvSpPr>
            <a:spLocks noGrp="1"/>
          </p:cNvSpPr>
          <p:nvPr>
            <p:ph type="sldNum" sz="quarter" idx="12"/>
          </p:nvPr>
        </p:nvSpPr>
        <p:spPr/>
        <p:txBody>
          <a:bodyPr/>
          <a:lstStyle>
            <a:lvl1pPr>
              <a:defRPr/>
            </a:lvl1pPr>
          </a:lstStyle>
          <a:p>
            <a:pPr>
              <a:defRPr/>
            </a:pPr>
            <a:fld id="{00B2F502-AF19-4576-90AD-1DAAC3E7388A}" type="slidenum">
              <a:rPr lang="sv-SE"/>
              <a:pPr>
                <a:defRPr/>
              </a:pPr>
              <a:t>‹#›</a:t>
            </a:fld>
            <a:endParaRPr lang="sv-SE"/>
          </a:p>
        </p:txBody>
      </p:sp>
    </p:spTree>
    <p:extLst>
      <p:ext uri="{BB962C8B-B14F-4D97-AF65-F5344CB8AC3E}">
        <p14:creationId xmlns:p14="http://schemas.microsoft.com/office/powerpoint/2010/main" val="3227365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864796A-5F9D-4BCF-8A4E-878DDE8DCB33}"/>
              </a:ext>
            </a:extLst>
          </p:cNvPr>
          <p:cNvSpPr>
            <a:spLocks noGrp="1"/>
          </p:cNvSpPr>
          <p:nvPr>
            <p:ph type="dt" sz="half" idx="10"/>
          </p:nvPr>
        </p:nvSpPr>
        <p:spPr/>
        <p:txBody>
          <a:bodyPr/>
          <a:lstStyle>
            <a:lvl1pPr>
              <a:defRPr/>
            </a:lvl1pPr>
          </a:lstStyle>
          <a:p>
            <a:pPr>
              <a:defRPr/>
            </a:pPr>
            <a:fld id="{8A5BB3ED-D4C7-44E8-BF96-C556DE213555}"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0E9E8D1E-370E-41DB-886F-2317F574EA51}"/>
              </a:ext>
            </a:extLst>
          </p:cNvPr>
          <p:cNvSpPr>
            <a:spLocks noGrp="1"/>
          </p:cNvSpPr>
          <p:nvPr>
            <p:ph type="ftr" sz="quarter" idx="11"/>
          </p:nvPr>
        </p:nvSpPr>
        <p:spPr/>
        <p:txBody>
          <a:bodyPr/>
          <a:lstStyle>
            <a:lvl1pPr>
              <a:defRPr/>
            </a:lvl1pPr>
          </a:lstStyle>
          <a:p>
            <a:pPr>
              <a:defRPr/>
            </a:pPr>
            <a:endParaRPr lang="sv-SE"/>
          </a:p>
        </p:txBody>
      </p:sp>
      <p:sp>
        <p:nvSpPr>
          <p:cNvPr id="6" name="Platshållare för bildnummer 5">
            <a:extLst>
              <a:ext uri="{FF2B5EF4-FFF2-40B4-BE49-F238E27FC236}">
                <a16:creationId xmlns:a16="http://schemas.microsoft.com/office/drawing/2014/main" id="{89B87C9E-3987-452A-9489-47B063858D9D}"/>
              </a:ext>
            </a:extLst>
          </p:cNvPr>
          <p:cNvSpPr>
            <a:spLocks noGrp="1"/>
          </p:cNvSpPr>
          <p:nvPr>
            <p:ph type="sldNum" sz="quarter" idx="12"/>
          </p:nvPr>
        </p:nvSpPr>
        <p:spPr/>
        <p:txBody>
          <a:bodyPr/>
          <a:lstStyle>
            <a:lvl1pPr>
              <a:defRPr/>
            </a:lvl1pPr>
          </a:lstStyle>
          <a:p>
            <a:pPr>
              <a:defRPr/>
            </a:pPr>
            <a:fld id="{2A4A002E-DE2F-43CF-8CA3-9EF7FB3D5913}" type="slidenum">
              <a:rPr lang="sv-SE"/>
              <a:pPr>
                <a:defRPr/>
              </a:pPr>
              <a:t>‹#›</a:t>
            </a:fld>
            <a:endParaRPr lang="sv-SE"/>
          </a:p>
        </p:txBody>
      </p:sp>
    </p:spTree>
    <p:extLst>
      <p:ext uri="{BB962C8B-B14F-4D97-AF65-F5344CB8AC3E}">
        <p14:creationId xmlns:p14="http://schemas.microsoft.com/office/powerpoint/2010/main" val="2637289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3">
            <a:extLst>
              <a:ext uri="{FF2B5EF4-FFF2-40B4-BE49-F238E27FC236}">
                <a16:creationId xmlns:a16="http://schemas.microsoft.com/office/drawing/2014/main" id="{9D7B191E-DA91-4AB6-9FA6-54206F90EA12}"/>
              </a:ext>
            </a:extLst>
          </p:cNvPr>
          <p:cNvSpPr>
            <a:spLocks noGrp="1"/>
          </p:cNvSpPr>
          <p:nvPr>
            <p:ph type="dt" sz="half" idx="10"/>
          </p:nvPr>
        </p:nvSpPr>
        <p:spPr/>
        <p:txBody>
          <a:bodyPr/>
          <a:lstStyle>
            <a:lvl1pPr>
              <a:defRPr/>
            </a:lvl1pPr>
          </a:lstStyle>
          <a:p>
            <a:pPr>
              <a:defRPr/>
            </a:pPr>
            <a:fld id="{000AD911-24D8-4580-82F7-9CA96F43F060}" type="datetimeFigureOut">
              <a:rPr lang="sv-SE"/>
              <a:pPr>
                <a:defRPr/>
              </a:pPr>
              <a:t>2025-02-28</a:t>
            </a:fld>
            <a:endParaRPr lang="sv-SE"/>
          </a:p>
        </p:txBody>
      </p:sp>
      <p:sp>
        <p:nvSpPr>
          <p:cNvPr id="6" name="Platshållare för sidfot 4">
            <a:extLst>
              <a:ext uri="{FF2B5EF4-FFF2-40B4-BE49-F238E27FC236}">
                <a16:creationId xmlns:a16="http://schemas.microsoft.com/office/drawing/2014/main" id="{D9F89F80-348D-42AE-8203-9FB71B7E81CA}"/>
              </a:ext>
            </a:extLst>
          </p:cNvPr>
          <p:cNvSpPr>
            <a:spLocks noGrp="1"/>
          </p:cNvSpPr>
          <p:nvPr>
            <p:ph type="ftr" sz="quarter" idx="11"/>
          </p:nvPr>
        </p:nvSpPr>
        <p:spPr/>
        <p:txBody>
          <a:bodyPr/>
          <a:lstStyle>
            <a:lvl1pPr>
              <a:defRPr/>
            </a:lvl1pPr>
          </a:lstStyle>
          <a:p>
            <a:pPr>
              <a:defRPr/>
            </a:pPr>
            <a:endParaRPr lang="sv-SE"/>
          </a:p>
        </p:txBody>
      </p:sp>
      <p:sp>
        <p:nvSpPr>
          <p:cNvPr id="7" name="Platshållare för bildnummer 5">
            <a:extLst>
              <a:ext uri="{FF2B5EF4-FFF2-40B4-BE49-F238E27FC236}">
                <a16:creationId xmlns:a16="http://schemas.microsoft.com/office/drawing/2014/main" id="{C0717980-A21A-4FB2-AE4C-79A247D93927}"/>
              </a:ext>
            </a:extLst>
          </p:cNvPr>
          <p:cNvSpPr>
            <a:spLocks noGrp="1"/>
          </p:cNvSpPr>
          <p:nvPr>
            <p:ph type="sldNum" sz="quarter" idx="12"/>
          </p:nvPr>
        </p:nvSpPr>
        <p:spPr/>
        <p:txBody>
          <a:bodyPr/>
          <a:lstStyle>
            <a:lvl1pPr>
              <a:defRPr/>
            </a:lvl1pPr>
          </a:lstStyle>
          <a:p>
            <a:pPr>
              <a:defRPr/>
            </a:pPr>
            <a:fld id="{8A347380-71F5-4A10-BA5D-796CC698AC4B}" type="slidenum">
              <a:rPr lang="sv-SE"/>
              <a:pPr>
                <a:defRPr/>
              </a:pPr>
              <a:t>‹#›</a:t>
            </a:fld>
            <a:endParaRPr lang="sv-SE"/>
          </a:p>
        </p:txBody>
      </p:sp>
    </p:spTree>
    <p:extLst>
      <p:ext uri="{BB962C8B-B14F-4D97-AF65-F5344CB8AC3E}">
        <p14:creationId xmlns:p14="http://schemas.microsoft.com/office/powerpoint/2010/main" val="1429086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3">
            <a:extLst>
              <a:ext uri="{FF2B5EF4-FFF2-40B4-BE49-F238E27FC236}">
                <a16:creationId xmlns:a16="http://schemas.microsoft.com/office/drawing/2014/main" id="{6ACE456A-B77B-4FE0-B8FB-D55E6F01C53B}"/>
              </a:ext>
            </a:extLst>
          </p:cNvPr>
          <p:cNvSpPr>
            <a:spLocks noGrp="1"/>
          </p:cNvSpPr>
          <p:nvPr>
            <p:ph type="dt" sz="half" idx="10"/>
          </p:nvPr>
        </p:nvSpPr>
        <p:spPr/>
        <p:txBody>
          <a:bodyPr/>
          <a:lstStyle>
            <a:lvl1pPr>
              <a:defRPr/>
            </a:lvl1pPr>
          </a:lstStyle>
          <a:p>
            <a:pPr>
              <a:defRPr/>
            </a:pPr>
            <a:fld id="{27ADA8C1-F7AD-407B-AD42-7DCC4701AB2C}" type="datetimeFigureOut">
              <a:rPr lang="sv-SE"/>
              <a:pPr>
                <a:defRPr/>
              </a:pPr>
              <a:t>2025-02-28</a:t>
            </a:fld>
            <a:endParaRPr lang="sv-SE"/>
          </a:p>
        </p:txBody>
      </p:sp>
      <p:sp>
        <p:nvSpPr>
          <p:cNvPr id="8" name="Platshållare för sidfot 4">
            <a:extLst>
              <a:ext uri="{FF2B5EF4-FFF2-40B4-BE49-F238E27FC236}">
                <a16:creationId xmlns:a16="http://schemas.microsoft.com/office/drawing/2014/main" id="{A9A238AD-807B-4E21-AB1F-B6531D99376C}"/>
              </a:ext>
            </a:extLst>
          </p:cNvPr>
          <p:cNvSpPr>
            <a:spLocks noGrp="1"/>
          </p:cNvSpPr>
          <p:nvPr>
            <p:ph type="ftr" sz="quarter" idx="11"/>
          </p:nvPr>
        </p:nvSpPr>
        <p:spPr/>
        <p:txBody>
          <a:bodyPr/>
          <a:lstStyle>
            <a:lvl1pPr>
              <a:defRPr/>
            </a:lvl1pPr>
          </a:lstStyle>
          <a:p>
            <a:pPr>
              <a:defRPr/>
            </a:pPr>
            <a:endParaRPr lang="sv-SE"/>
          </a:p>
        </p:txBody>
      </p:sp>
      <p:sp>
        <p:nvSpPr>
          <p:cNvPr id="9" name="Platshållare för bildnummer 5">
            <a:extLst>
              <a:ext uri="{FF2B5EF4-FFF2-40B4-BE49-F238E27FC236}">
                <a16:creationId xmlns:a16="http://schemas.microsoft.com/office/drawing/2014/main" id="{5C016A20-C1CD-4BB1-9C84-3DC7768871A6}"/>
              </a:ext>
            </a:extLst>
          </p:cNvPr>
          <p:cNvSpPr>
            <a:spLocks noGrp="1"/>
          </p:cNvSpPr>
          <p:nvPr>
            <p:ph type="sldNum" sz="quarter" idx="12"/>
          </p:nvPr>
        </p:nvSpPr>
        <p:spPr/>
        <p:txBody>
          <a:bodyPr/>
          <a:lstStyle>
            <a:lvl1pPr>
              <a:defRPr/>
            </a:lvl1pPr>
          </a:lstStyle>
          <a:p>
            <a:pPr>
              <a:defRPr/>
            </a:pPr>
            <a:fld id="{9458646D-6D5C-40EB-84C9-1F44626DC210}" type="slidenum">
              <a:rPr lang="sv-SE"/>
              <a:pPr>
                <a:defRPr/>
              </a:pPr>
              <a:t>‹#›</a:t>
            </a:fld>
            <a:endParaRPr lang="sv-SE"/>
          </a:p>
        </p:txBody>
      </p:sp>
    </p:spTree>
    <p:extLst>
      <p:ext uri="{BB962C8B-B14F-4D97-AF65-F5344CB8AC3E}">
        <p14:creationId xmlns:p14="http://schemas.microsoft.com/office/powerpoint/2010/main" val="1293878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datum 3">
            <a:extLst>
              <a:ext uri="{FF2B5EF4-FFF2-40B4-BE49-F238E27FC236}">
                <a16:creationId xmlns:a16="http://schemas.microsoft.com/office/drawing/2014/main" id="{89992353-F3DF-4864-BAD6-4E59DBE13BC8}"/>
              </a:ext>
            </a:extLst>
          </p:cNvPr>
          <p:cNvSpPr>
            <a:spLocks noGrp="1"/>
          </p:cNvSpPr>
          <p:nvPr>
            <p:ph type="dt" sz="half" idx="10"/>
          </p:nvPr>
        </p:nvSpPr>
        <p:spPr/>
        <p:txBody>
          <a:bodyPr/>
          <a:lstStyle>
            <a:lvl1pPr>
              <a:defRPr/>
            </a:lvl1pPr>
          </a:lstStyle>
          <a:p>
            <a:pPr>
              <a:defRPr/>
            </a:pPr>
            <a:fld id="{F5C6F759-916D-4A50-9B8A-79836C320687}" type="datetimeFigureOut">
              <a:rPr lang="sv-SE"/>
              <a:pPr>
                <a:defRPr/>
              </a:pPr>
              <a:t>2025-02-28</a:t>
            </a:fld>
            <a:endParaRPr lang="sv-SE"/>
          </a:p>
        </p:txBody>
      </p:sp>
      <p:sp>
        <p:nvSpPr>
          <p:cNvPr id="4" name="Platshållare för sidfot 4">
            <a:extLst>
              <a:ext uri="{FF2B5EF4-FFF2-40B4-BE49-F238E27FC236}">
                <a16:creationId xmlns:a16="http://schemas.microsoft.com/office/drawing/2014/main" id="{E02CDCE5-6781-45F2-8B65-8356F22B998D}"/>
              </a:ext>
            </a:extLst>
          </p:cNvPr>
          <p:cNvSpPr>
            <a:spLocks noGrp="1"/>
          </p:cNvSpPr>
          <p:nvPr>
            <p:ph type="ftr" sz="quarter" idx="11"/>
          </p:nvPr>
        </p:nvSpPr>
        <p:spPr/>
        <p:txBody>
          <a:bodyPr/>
          <a:lstStyle>
            <a:lvl1pPr>
              <a:defRPr/>
            </a:lvl1pPr>
          </a:lstStyle>
          <a:p>
            <a:pPr>
              <a:defRPr/>
            </a:pPr>
            <a:endParaRPr lang="sv-SE"/>
          </a:p>
        </p:txBody>
      </p:sp>
      <p:sp>
        <p:nvSpPr>
          <p:cNvPr id="5" name="Platshållare för bildnummer 5">
            <a:extLst>
              <a:ext uri="{FF2B5EF4-FFF2-40B4-BE49-F238E27FC236}">
                <a16:creationId xmlns:a16="http://schemas.microsoft.com/office/drawing/2014/main" id="{3D1E3077-B633-4D60-826F-C086AA190FFB}"/>
              </a:ext>
            </a:extLst>
          </p:cNvPr>
          <p:cNvSpPr>
            <a:spLocks noGrp="1"/>
          </p:cNvSpPr>
          <p:nvPr>
            <p:ph type="sldNum" sz="quarter" idx="12"/>
          </p:nvPr>
        </p:nvSpPr>
        <p:spPr/>
        <p:txBody>
          <a:bodyPr/>
          <a:lstStyle>
            <a:lvl1pPr>
              <a:defRPr/>
            </a:lvl1pPr>
          </a:lstStyle>
          <a:p>
            <a:pPr>
              <a:defRPr/>
            </a:pPr>
            <a:fld id="{DED3E028-DEA9-45E6-8F0E-7FD5C2D7A8B5}" type="slidenum">
              <a:rPr lang="sv-SE"/>
              <a:pPr>
                <a:defRPr/>
              </a:pPr>
              <a:t>‹#›</a:t>
            </a:fld>
            <a:endParaRPr lang="sv-SE"/>
          </a:p>
        </p:txBody>
      </p:sp>
    </p:spTree>
    <p:extLst>
      <p:ext uri="{BB962C8B-B14F-4D97-AF65-F5344CB8AC3E}">
        <p14:creationId xmlns:p14="http://schemas.microsoft.com/office/powerpoint/2010/main" val="2392402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a:extLst>
              <a:ext uri="{FF2B5EF4-FFF2-40B4-BE49-F238E27FC236}">
                <a16:creationId xmlns:a16="http://schemas.microsoft.com/office/drawing/2014/main" id="{8D1BC844-B987-4C9F-9A9E-A03F82D49C32}"/>
              </a:ext>
            </a:extLst>
          </p:cNvPr>
          <p:cNvSpPr>
            <a:spLocks noGrp="1"/>
          </p:cNvSpPr>
          <p:nvPr>
            <p:ph type="dt" sz="half" idx="10"/>
          </p:nvPr>
        </p:nvSpPr>
        <p:spPr/>
        <p:txBody>
          <a:bodyPr/>
          <a:lstStyle>
            <a:lvl1pPr>
              <a:defRPr/>
            </a:lvl1pPr>
          </a:lstStyle>
          <a:p>
            <a:pPr>
              <a:defRPr/>
            </a:pPr>
            <a:fld id="{F657DC19-98A5-4EEE-B8A0-21C9585FC3A2}" type="datetimeFigureOut">
              <a:rPr lang="sv-SE"/>
              <a:pPr>
                <a:defRPr/>
              </a:pPr>
              <a:t>2025-02-28</a:t>
            </a:fld>
            <a:endParaRPr lang="sv-SE"/>
          </a:p>
        </p:txBody>
      </p:sp>
      <p:sp>
        <p:nvSpPr>
          <p:cNvPr id="3" name="Platshållare för sidfot 4">
            <a:extLst>
              <a:ext uri="{FF2B5EF4-FFF2-40B4-BE49-F238E27FC236}">
                <a16:creationId xmlns:a16="http://schemas.microsoft.com/office/drawing/2014/main" id="{D0DACC22-E78B-4ADC-9422-D0F0DC721591}"/>
              </a:ext>
            </a:extLst>
          </p:cNvPr>
          <p:cNvSpPr>
            <a:spLocks noGrp="1"/>
          </p:cNvSpPr>
          <p:nvPr>
            <p:ph type="ftr" sz="quarter" idx="11"/>
          </p:nvPr>
        </p:nvSpPr>
        <p:spPr/>
        <p:txBody>
          <a:bodyPr/>
          <a:lstStyle>
            <a:lvl1pPr>
              <a:defRPr/>
            </a:lvl1pPr>
          </a:lstStyle>
          <a:p>
            <a:pPr>
              <a:defRPr/>
            </a:pPr>
            <a:endParaRPr lang="sv-SE"/>
          </a:p>
        </p:txBody>
      </p:sp>
      <p:sp>
        <p:nvSpPr>
          <p:cNvPr id="4" name="Platshållare för bildnummer 5">
            <a:extLst>
              <a:ext uri="{FF2B5EF4-FFF2-40B4-BE49-F238E27FC236}">
                <a16:creationId xmlns:a16="http://schemas.microsoft.com/office/drawing/2014/main" id="{FEA29C7C-405C-4B02-A133-D4A57B224206}"/>
              </a:ext>
            </a:extLst>
          </p:cNvPr>
          <p:cNvSpPr>
            <a:spLocks noGrp="1"/>
          </p:cNvSpPr>
          <p:nvPr>
            <p:ph type="sldNum" sz="quarter" idx="12"/>
          </p:nvPr>
        </p:nvSpPr>
        <p:spPr/>
        <p:txBody>
          <a:bodyPr/>
          <a:lstStyle>
            <a:lvl1pPr>
              <a:defRPr/>
            </a:lvl1pPr>
          </a:lstStyle>
          <a:p>
            <a:pPr>
              <a:defRPr/>
            </a:pPr>
            <a:fld id="{3FF212FB-25BD-4E0B-A4E4-518F9357F591}" type="slidenum">
              <a:rPr lang="sv-SE"/>
              <a:pPr>
                <a:defRPr/>
              </a:pPr>
              <a:t>‹#›</a:t>
            </a:fld>
            <a:endParaRPr lang="sv-SE"/>
          </a:p>
        </p:txBody>
      </p:sp>
    </p:spTree>
    <p:extLst>
      <p:ext uri="{BB962C8B-B14F-4D97-AF65-F5344CB8AC3E}">
        <p14:creationId xmlns:p14="http://schemas.microsoft.com/office/powerpoint/2010/main" val="165270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3">
            <a:extLst>
              <a:ext uri="{FF2B5EF4-FFF2-40B4-BE49-F238E27FC236}">
                <a16:creationId xmlns:a16="http://schemas.microsoft.com/office/drawing/2014/main" id="{D05B2765-A443-443B-8983-5E52A8DCED2A}"/>
              </a:ext>
            </a:extLst>
          </p:cNvPr>
          <p:cNvSpPr>
            <a:spLocks noGrp="1"/>
          </p:cNvSpPr>
          <p:nvPr>
            <p:ph type="dt" sz="half" idx="10"/>
          </p:nvPr>
        </p:nvSpPr>
        <p:spPr/>
        <p:txBody>
          <a:bodyPr/>
          <a:lstStyle>
            <a:lvl1pPr>
              <a:defRPr/>
            </a:lvl1pPr>
          </a:lstStyle>
          <a:p>
            <a:pPr>
              <a:defRPr/>
            </a:pPr>
            <a:fld id="{B95A8D63-4515-4188-B597-44DD62FB7B09}" type="datetimeFigureOut">
              <a:rPr lang="sv-SE"/>
              <a:pPr>
                <a:defRPr/>
              </a:pPr>
              <a:t>2025-02-28</a:t>
            </a:fld>
            <a:endParaRPr lang="sv-SE"/>
          </a:p>
        </p:txBody>
      </p:sp>
      <p:sp>
        <p:nvSpPr>
          <p:cNvPr id="6" name="Platshållare för sidfot 4">
            <a:extLst>
              <a:ext uri="{FF2B5EF4-FFF2-40B4-BE49-F238E27FC236}">
                <a16:creationId xmlns:a16="http://schemas.microsoft.com/office/drawing/2014/main" id="{71900920-3997-4C4A-B9AC-4938D717D49F}"/>
              </a:ext>
            </a:extLst>
          </p:cNvPr>
          <p:cNvSpPr>
            <a:spLocks noGrp="1"/>
          </p:cNvSpPr>
          <p:nvPr>
            <p:ph type="ftr" sz="quarter" idx="11"/>
          </p:nvPr>
        </p:nvSpPr>
        <p:spPr/>
        <p:txBody>
          <a:bodyPr/>
          <a:lstStyle>
            <a:lvl1pPr>
              <a:defRPr/>
            </a:lvl1pPr>
          </a:lstStyle>
          <a:p>
            <a:pPr>
              <a:defRPr/>
            </a:pPr>
            <a:endParaRPr lang="sv-SE"/>
          </a:p>
        </p:txBody>
      </p:sp>
      <p:sp>
        <p:nvSpPr>
          <p:cNvPr id="7" name="Platshållare för bildnummer 5">
            <a:extLst>
              <a:ext uri="{FF2B5EF4-FFF2-40B4-BE49-F238E27FC236}">
                <a16:creationId xmlns:a16="http://schemas.microsoft.com/office/drawing/2014/main" id="{8A649BC0-9E35-49B5-A680-75725470B327}"/>
              </a:ext>
            </a:extLst>
          </p:cNvPr>
          <p:cNvSpPr>
            <a:spLocks noGrp="1"/>
          </p:cNvSpPr>
          <p:nvPr>
            <p:ph type="sldNum" sz="quarter" idx="12"/>
          </p:nvPr>
        </p:nvSpPr>
        <p:spPr/>
        <p:txBody>
          <a:bodyPr/>
          <a:lstStyle>
            <a:lvl1pPr>
              <a:defRPr/>
            </a:lvl1pPr>
          </a:lstStyle>
          <a:p>
            <a:pPr>
              <a:defRPr/>
            </a:pPr>
            <a:fld id="{FBE012EA-87B6-4DAB-82B9-552EFD4A3F6A}" type="slidenum">
              <a:rPr lang="sv-SE"/>
              <a:pPr>
                <a:defRPr/>
              </a:pPr>
              <a:t>‹#›</a:t>
            </a:fld>
            <a:endParaRPr lang="sv-SE"/>
          </a:p>
        </p:txBody>
      </p:sp>
    </p:spTree>
    <p:extLst>
      <p:ext uri="{BB962C8B-B14F-4D97-AF65-F5344CB8AC3E}">
        <p14:creationId xmlns:p14="http://schemas.microsoft.com/office/powerpoint/2010/main" val="1808800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3">
            <a:extLst>
              <a:ext uri="{FF2B5EF4-FFF2-40B4-BE49-F238E27FC236}">
                <a16:creationId xmlns:a16="http://schemas.microsoft.com/office/drawing/2014/main" id="{71AA6ADE-9BEA-44C4-95D3-ED122CAB1EF8}"/>
              </a:ext>
            </a:extLst>
          </p:cNvPr>
          <p:cNvSpPr>
            <a:spLocks noGrp="1"/>
          </p:cNvSpPr>
          <p:nvPr>
            <p:ph type="dt" sz="half" idx="10"/>
          </p:nvPr>
        </p:nvSpPr>
        <p:spPr/>
        <p:txBody>
          <a:bodyPr/>
          <a:lstStyle>
            <a:lvl1pPr>
              <a:defRPr/>
            </a:lvl1pPr>
          </a:lstStyle>
          <a:p>
            <a:pPr>
              <a:defRPr/>
            </a:pPr>
            <a:fld id="{42D9E538-807F-4114-BC07-34E6F3E9E4D0}" type="datetimeFigureOut">
              <a:rPr lang="sv-SE"/>
              <a:pPr>
                <a:defRPr/>
              </a:pPr>
              <a:t>2025-02-28</a:t>
            </a:fld>
            <a:endParaRPr lang="sv-SE"/>
          </a:p>
        </p:txBody>
      </p:sp>
      <p:sp>
        <p:nvSpPr>
          <p:cNvPr id="6" name="Platshållare för sidfot 4">
            <a:extLst>
              <a:ext uri="{FF2B5EF4-FFF2-40B4-BE49-F238E27FC236}">
                <a16:creationId xmlns:a16="http://schemas.microsoft.com/office/drawing/2014/main" id="{CF266B09-898D-4B29-9512-1CB48B8DB32C}"/>
              </a:ext>
            </a:extLst>
          </p:cNvPr>
          <p:cNvSpPr>
            <a:spLocks noGrp="1"/>
          </p:cNvSpPr>
          <p:nvPr>
            <p:ph type="ftr" sz="quarter" idx="11"/>
          </p:nvPr>
        </p:nvSpPr>
        <p:spPr/>
        <p:txBody>
          <a:bodyPr/>
          <a:lstStyle>
            <a:lvl1pPr>
              <a:defRPr/>
            </a:lvl1pPr>
          </a:lstStyle>
          <a:p>
            <a:pPr>
              <a:defRPr/>
            </a:pPr>
            <a:endParaRPr lang="sv-SE"/>
          </a:p>
        </p:txBody>
      </p:sp>
      <p:sp>
        <p:nvSpPr>
          <p:cNvPr id="7" name="Platshållare för bildnummer 5">
            <a:extLst>
              <a:ext uri="{FF2B5EF4-FFF2-40B4-BE49-F238E27FC236}">
                <a16:creationId xmlns:a16="http://schemas.microsoft.com/office/drawing/2014/main" id="{810C4DFE-E80B-4ECB-8975-ECE7894D4A93}"/>
              </a:ext>
            </a:extLst>
          </p:cNvPr>
          <p:cNvSpPr>
            <a:spLocks noGrp="1"/>
          </p:cNvSpPr>
          <p:nvPr>
            <p:ph type="sldNum" sz="quarter" idx="12"/>
          </p:nvPr>
        </p:nvSpPr>
        <p:spPr/>
        <p:txBody>
          <a:bodyPr/>
          <a:lstStyle>
            <a:lvl1pPr>
              <a:defRPr/>
            </a:lvl1pPr>
          </a:lstStyle>
          <a:p>
            <a:pPr>
              <a:defRPr/>
            </a:pPr>
            <a:fld id="{B1958B0F-7F06-4723-BBC8-2664B5B23D29}" type="slidenum">
              <a:rPr lang="sv-SE"/>
              <a:pPr>
                <a:defRPr/>
              </a:pPr>
              <a:t>‹#›</a:t>
            </a:fld>
            <a:endParaRPr lang="sv-SE"/>
          </a:p>
        </p:txBody>
      </p:sp>
    </p:spTree>
    <p:extLst>
      <p:ext uri="{BB962C8B-B14F-4D97-AF65-F5344CB8AC3E}">
        <p14:creationId xmlns:p14="http://schemas.microsoft.com/office/powerpoint/2010/main" val="3826921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Platshållare för rubrik 1">
            <a:extLst>
              <a:ext uri="{FF2B5EF4-FFF2-40B4-BE49-F238E27FC236}">
                <a16:creationId xmlns:a16="http://schemas.microsoft.com/office/drawing/2014/main" id="{49CEFAC6-C181-4A03-BD84-012D91EE6BD2}"/>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mall för rubrikformat</a:t>
            </a:r>
          </a:p>
        </p:txBody>
      </p:sp>
      <p:sp>
        <p:nvSpPr>
          <p:cNvPr id="6147" name="Platshållare för text 2">
            <a:extLst>
              <a:ext uri="{FF2B5EF4-FFF2-40B4-BE49-F238E27FC236}">
                <a16:creationId xmlns:a16="http://schemas.microsoft.com/office/drawing/2014/main" id="{DC3D2116-0235-4672-B6FF-37B96B758CF8}"/>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a:extLst>
              <a:ext uri="{FF2B5EF4-FFF2-40B4-BE49-F238E27FC236}">
                <a16:creationId xmlns:a16="http://schemas.microsoft.com/office/drawing/2014/main" id="{A25B851A-5159-40A2-9D0F-8C249D320A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AD3390C-A6C9-4B98-9D42-C856650F5AE4}"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25F80F25-ED9B-4E40-B1A2-26BFD77675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sv-SE"/>
          </a:p>
        </p:txBody>
      </p:sp>
      <p:sp>
        <p:nvSpPr>
          <p:cNvPr id="6" name="Platshållare för bildnummer 5">
            <a:extLst>
              <a:ext uri="{FF2B5EF4-FFF2-40B4-BE49-F238E27FC236}">
                <a16:creationId xmlns:a16="http://schemas.microsoft.com/office/drawing/2014/main" id="{064878D4-C74D-4610-85DC-0BF0F41151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60A1D3B8-1F76-4C76-9DDF-B295CA464F3B}" type="slidenum">
              <a:rPr lang="sv-SE"/>
              <a:pPr>
                <a:defRPr/>
              </a:pPr>
              <a:t>‹#›</a:t>
            </a:fld>
            <a:endParaRPr lang="sv-SE"/>
          </a:p>
        </p:txBody>
      </p:sp>
      <p:pic>
        <p:nvPicPr>
          <p:cNvPr id="6151" name="Bildobjekt 7">
            <a:extLst>
              <a:ext uri="{FF2B5EF4-FFF2-40B4-BE49-F238E27FC236}">
                <a16:creationId xmlns:a16="http://schemas.microsoft.com/office/drawing/2014/main" id="{22734017-3BD5-4765-B59A-ADB48247A94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8" r:id="rId5"/>
    <p:sldLayoutId id="2147483949" r:id="rId6"/>
    <p:sldLayoutId id="2147483950" r:id="rId7"/>
    <p:sldLayoutId id="2147483951" r:id="rId8"/>
    <p:sldLayoutId id="2147483952" r:id="rId9"/>
    <p:sldLayoutId id="2147483953" r:id="rId10"/>
    <p:sldLayoutId id="2147483954"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Gill Sans MT" panose="020B0502020104020203" pitchFamily="34" charset="0"/>
        </a:defRPr>
      </a:lvl2pPr>
      <a:lvl3pPr algn="l" rtl="0" eaLnBrk="0" fontAlgn="base" hangingPunct="0">
        <a:lnSpc>
          <a:spcPct val="90000"/>
        </a:lnSpc>
        <a:spcBef>
          <a:spcPct val="0"/>
        </a:spcBef>
        <a:spcAft>
          <a:spcPct val="0"/>
        </a:spcAft>
        <a:defRPr sz="4400">
          <a:solidFill>
            <a:schemeClr val="tx1"/>
          </a:solidFill>
          <a:latin typeface="Gill Sans MT" panose="020B0502020104020203" pitchFamily="34" charset="0"/>
        </a:defRPr>
      </a:lvl3pPr>
      <a:lvl4pPr algn="l" rtl="0" eaLnBrk="0" fontAlgn="base" hangingPunct="0">
        <a:lnSpc>
          <a:spcPct val="90000"/>
        </a:lnSpc>
        <a:spcBef>
          <a:spcPct val="0"/>
        </a:spcBef>
        <a:spcAft>
          <a:spcPct val="0"/>
        </a:spcAft>
        <a:defRPr sz="4400">
          <a:solidFill>
            <a:schemeClr val="tx1"/>
          </a:solidFill>
          <a:latin typeface="Gill Sans MT" panose="020B0502020104020203" pitchFamily="34" charset="0"/>
        </a:defRPr>
      </a:lvl4pPr>
      <a:lvl5pPr algn="l" rtl="0" eaLnBrk="0" fontAlgn="base" hangingPunct="0">
        <a:lnSpc>
          <a:spcPct val="90000"/>
        </a:lnSpc>
        <a:spcBef>
          <a:spcPct val="0"/>
        </a:spcBef>
        <a:spcAft>
          <a:spcPct val="0"/>
        </a:spcAft>
        <a:defRPr sz="4400">
          <a:solidFill>
            <a:schemeClr val="tx1"/>
          </a:solidFill>
          <a:latin typeface="Gill Sans MT" panose="020B0502020104020203" pitchFamily="34" charset="0"/>
        </a:defRPr>
      </a:lvl5pPr>
      <a:lvl6pPr marL="457200" algn="l" rtl="0" fontAlgn="base">
        <a:lnSpc>
          <a:spcPct val="90000"/>
        </a:lnSpc>
        <a:spcBef>
          <a:spcPct val="0"/>
        </a:spcBef>
        <a:spcAft>
          <a:spcPct val="0"/>
        </a:spcAft>
        <a:defRPr sz="4400">
          <a:solidFill>
            <a:schemeClr val="tx1"/>
          </a:solidFill>
          <a:latin typeface="Gill Sans MT" panose="020B0502020104020203" pitchFamily="34" charset="0"/>
        </a:defRPr>
      </a:lvl6pPr>
      <a:lvl7pPr marL="914400" algn="l" rtl="0" fontAlgn="base">
        <a:lnSpc>
          <a:spcPct val="90000"/>
        </a:lnSpc>
        <a:spcBef>
          <a:spcPct val="0"/>
        </a:spcBef>
        <a:spcAft>
          <a:spcPct val="0"/>
        </a:spcAft>
        <a:defRPr sz="4400">
          <a:solidFill>
            <a:schemeClr val="tx1"/>
          </a:solidFill>
          <a:latin typeface="Gill Sans MT" panose="020B0502020104020203" pitchFamily="34" charset="0"/>
        </a:defRPr>
      </a:lvl7pPr>
      <a:lvl8pPr marL="1371600" algn="l" rtl="0" fontAlgn="base">
        <a:lnSpc>
          <a:spcPct val="90000"/>
        </a:lnSpc>
        <a:spcBef>
          <a:spcPct val="0"/>
        </a:spcBef>
        <a:spcAft>
          <a:spcPct val="0"/>
        </a:spcAft>
        <a:defRPr sz="4400">
          <a:solidFill>
            <a:schemeClr val="tx1"/>
          </a:solidFill>
          <a:latin typeface="Gill Sans MT" panose="020B0502020104020203" pitchFamily="34" charset="0"/>
        </a:defRPr>
      </a:lvl8pPr>
      <a:lvl9pPr marL="1828800" algn="l" rtl="0" fontAlgn="base">
        <a:lnSpc>
          <a:spcPct val="90000"/>
        </a:lnSpc>
        <a:spcBef>
          <a:spcPct val="0"/>
        </a:spcBef>
        <a:spcAft>
          <a:spcPct val="0"/>
        </a:spcAft>
        <a:defRPr sz="4400">
          <a:solidFill>
            <a:schemeClr val="tx1"/>
          </a:solidFill>
          <a:latin typeface="Gill Sans MT" panose="020B0502020104020203"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Platshållare för rubrik 1">
            <a:extLst>
              <a:ext uri="{FF2B5EF4-FFF2-40B4-BE49-F238E27FC236}">
                <a16:creationId xmlns:a16="http://schemas.microsoft.com/office/drawing/2014/main" id="{D9E1F82D-F38F-4E47-BC91-D7505487E83D}"/>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v-SE" altLang="sv-SE"/>
              <a:t>Klicka här för att ändra mall för rubrikformat</a:t>
            </a:r>
          </a:p>
        </p:txBody>
      </p:sp>
      <p:sp>
        <p:nvSpPr>
          <p:cNvPr id="15363" name="Platshållare för text 2">
            <a:extLst>
              <a:ext uri="{FF2B5EF4-FFF2-40B4-BE49-F238E27FC236}">
                <a16:creationId xmlns:a16="http://schemas.microsoft.com/office/drawing/2014/main" id="{E71C7460-BDC8-471B-88F0-1F0A7F180269}"/>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sp>
        <p:nvSpPr>
          <p:cNvPr id="4" name="Platshållare för datum 3">
            <a:extLst>
              <a:ext uri="{FF2B5EF4-FFF2-40B4-BE49-F238E27FC236}">
                <a16:creationId xmlns:a16="http://schemas.microsoft.com/office/drawing/2014/main" id="{2CB54AB4-2535-4FAE-AA4D-B9794A9D9E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1FAD594F-DF45-4F12-87C5-3A757EAB5CBD}" type="datetimeFigureOut">
              <a:rPr lang="sv-SE"/>
              <a:pPr>
                <a:defRPr/>
              </a:pPr>
              <a:t>2025-02-28</a:t>
            </a:fld>
            <a:endParaRPr lang="sv-SE"/>
          </a:p>
        </p:txBody>
      </p:sp>
      <p:sp>
        <p:nvSpPr>
          <p:cNvPr id="5" name="Platshållare för sidfot 4">
            <a:extLst>
              <a:ext uri="{FF2B5EF4-FFF2-40B4-BE49-F238E27FC236}">
                <a16:creationId xmlns:a16="http://schemas.microsoft.com/office/drawing/2014/main" id="{DFE7CF6C-435E-4022-8394-C5A10D1564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sv-SE"/>
          </a:p>
        </p:txBody>
      </p:sp>
      <p:sp>
        <p:nvSpPr>
          <p:cNvPr id="6" name="Platshållare för bildnummer 5">
            <a:extLst>
              <a:ext uri="{FF2B5EF4-FFF2-40B4-BE49-F238E27FC236}">
                <a16:creationId xmlns:a16="http://schemas.microsoft.com/office/drawing/2014/main" id="{AA1C412B-68E8-46AA-B33B-B1AA0B43A5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5533647B-9AC0-4C08-9614-EF2B9817914D}" type="slidenum">
              <a:rPr lang="sv-SE"/>
              <a:pPr>
                <a:defRPr/>
              </a:pPr>
              <a:t>‹#›</a:t>
            </a:fld>
            <a:endParaRPr lang="sv-SE"/>
          </a:p>
        </p:txBody>
      </p:sp>
      <p:pic>
        <p:nvPicPr>
          <p:cNvPr id="3" name="Bildobjekt 2">
            <a:extLst>
              <a:ext uri="{FF2B5EF4-FFF2-40B4-BE49-F238E27FC236}">
                <a16:creationId xmlns:a16="http://schemas.microsoft.com/office/drawing/2014/main" id="{AB7F7901-486A-4F92-B71E-09EB59EF676C}"/>
              </a:ext>
            </a:extLst>
          </p:cNvPr>
          <p:cNvPicPr>
            <a:picLocks noChangeAspect="1"/>
          </p:cNvPicPr>
          <p:nvPr userDrawn="1"/>
        </p:nvPicPr>
        <p:blipFill>
          <a:blip r:embed="rId13"/>
          <a:stretch>
            <a:fillRect/>
          </a:stretch>
        </p:blipFill>
        <p:spPr>
          <a:xfrm>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4043" r:id="rId1"/>
    <p:sldLayoutId id="2147484044" r:id="rId2"/>
    <p:sldLayoutId id="2147484045" r:id="rId3"/>
    <p:sldLayoutId id="2147484046" r:id="rId4"/>
    <p:sldLayoutId id="2147484047" r:id="rId5"/>
    <p:sldLayoutId id="2147484048" r:id="rId6"/>
    <p:sldLayoutId id="2147484049" r:id="rId7"/>
    <p:sldLayoutId id="2147484050" r:id="rId8"/>
    <p:sldLayoutId id="2147484051" r:id="rId9"/>
    <p:sldLayoutId id="2147484052" r:id="rId10"/>
    <p:sldLayoutId id="2147484053"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Gill Sans MT" panose="020B0502020104020203" pitchFamily="34" charset="0"/>
        </a:defRPr>
      </a:lvl2pPr>
      <a:lvl3pPr algn="l" rtl="0" eaLnBrk="0" fontAlgn="base" hangingPunct="0">
        <a:lnSpc>
          <a:spcPct val="90000"/>
        </a:lnSpc>
        <a:spcBef>
          <a:spcPct val="0"/>
        </a:spcBef>
        <a:spcAft>
          <a:spcPct val="0"/>
        </a:spcAft>
        <a:defRPr sz="4400">
          <a:solidFill>
            <a:schemeClr val="tx1"/>
          </a:solidFill>
          <a:latin typeface="Gill Sans MT" panose="020B0502020104020203" pitchFamily="34" charset="0"/>
        </a:defRPr>
      </a:lvl3pPr>
      <a:lvl4pPr algn="l" rtl="0" eaLnBrk="0" fontAlgn="base" hangingPunct="0">
        <a:lnSpc>
          <a:spcPct val="90000"/>
        </a:lnSpc>
        <a:spcBef>
          <a:spcPct val="0"/>
        </a:spcBef>
        <a:spcAft>
          <a:spcPct val="0"/>
        </a:spcAft>
        <a:defRPr sz="4400">
          <a:solidFill>
            <a:schemeClr val="tx1"/>
          </a:solidFill>
          <a:latin typeface="Gill Sans MT" panose="020B0502020104020203" pitchFamily="34" charset="0"/>
        </a:defRPr>
      </a:lvl4pPr>
      <a:lvl5pPr algn="l" rtl="0" eaLnBrk="0" fontAlgn="base" hangingPunct="0">
        <a:lnSpc>
          <a:spcPct val="90000"/>
        </a:lnSpc>
        <a:spcBef>
          <a:spcPct val="0"/>
        </a:spcBef>
        <a:spcAft>
          <a:spcPct val="0"/>
        </a:spcAft>
        <a:defRPr sz="4400">
          <a:solidFill>
            <a:schemeClr val="tx1"/>
          </a:solidFill>
          <a:latin typeface="Gill Sans MT" panose="020B0502020104020203" pitchFamily="34" charset="0"/>
        </a:defRPr>
      </a:lvl5pPr>
      <a:lvl6pPr marL="457200" algn="l" rtl="0" fontAlgn="base">
        <a:lnSpc>
          <a:spcPct val="90000"/>
        </a:lnSpc>
        <a:spcBef>
          <a:spcPct val="0"/>
        </a:spcBef>
        <a:spcAft>
          <a:spcPct val="0"/>
        </a:spcAft>
        <a:defRPr sz="4400">
          <a:solidFill>
            <a:schemeClr val="tx1"/>
          </a:solidFill>
          <a:latin typeface="Gill Sans MT" panose="020B0502020104020203" pitchFamily="34" charset="0"/>
        </a:defRPr>
      </a:lvl6pPr>
      <a:lvl7pPr marL="914400" algn="l" rtl="0" fontAlgn="base">
        <a:lnSpc>
          <a:spcPct val="90000"/>
        </a:lnSpc>
        <a:spcBef>
          <a:spcPct val="0"/>
        </a:spcBef>
        <a:spcAft>
          <a:spcPct val="0"/>
        </a:spcAft>
        <a:defRPr sz="4400">
          <a:solidFill>
            <a:schemeClr val="tx1"/>
          </a:solidFill>
          <a:latin typeface="Gill Sans MT" panose="020B0502020104020203" pitchFamily="34" charset="0"/>
        </a:defRPr>
      </a:lvl7pPr>
      <a:lvl8pPr marL="1371600" algn="l" rtl="0" fontAlgn="base">
        <a:lnSpc>
          <a:spcPct val="90000"/>
        </a:lnSpc>
        <a:spcBef>
          <a:spcPct val="0"/>
        </a:spcBef>
        <a:spcAft>
          <a:spcPct val="0"/>
        </a:spcAft>
        <a:defRPr sz="4400">
          <a:solidFill>
            <a:schemeClr val="tx1"/>
          </a:solidFill>
          <a:latin typeface="Gill Sans MT" panose="020B0502020104020203" pitchFamily="34" charset="0"/>
        </a:defRPr>
      </a:lvl8pPr>
      <a:lvl9pPr marL="1828800" algn="l" rtl="0" fontAlgn="base">
        <a:lnSpc>
          <a:spcPct val="90000"/>
        </a:lnSpc>
        <a:spcBef>
          <a:spcPct val="0"/>
        </a:spcBef>
        <a:spcAft>
          <a:spcPct val="0"/>
        </a:spcAft>
        <a:defRPr sz="4400">
          <a:solidFill>
            <a:schemeClr val="tx1"/>
          </a:solidFill>
          <a:latin typeface="Gill Sans MT" panose="020B0502020104020203"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ubrik 1">
            <a:extLst>
              <a:ext uri="{FF2B5EF4-FFF2-40B4-BE49-F238E27FC236}">
                <a16:creationId xmlns:a16="http://schemas.microsoft.com/office/drawing/2014/main" id="{50DB4B0B-58B9-4082-B891-94F8BC513BA4}"/>
              </a:ext>
            </a:extLst>
          </p:cNvPr>
          <p:cNvSpPr>
            <a:spLocks noGrp="1" noChangeArrowheads="1"/>
          </p:cNvSpPr>
          <p:nvPr>
            <p:ph type="title"/>
          </p:nvPr>
        </p:nvSpPr>
        <p:spPr>
          <a:xfrm>
            <a:off x="831850" y="1709738"/>
            <a:ext cx="10515600" cy="2852737"/>
          </a:xfrm>
        </p:spPr>
        <p:txBody>
          <a:bodyPr wrap="square" anchor="b">
            <a:normAutofit/>
          </a:bodyPr>
          <a:lstStyle/>
          <a:p>
            <a:pPr eaLnBrk="1" hangingPunct="1"/>
            <a:r>
              <a:rPr lang="sv-SE" noProof="0" dirty="0"/>
              <a:t>Verksamhetsförändring Samvaron </a:t>
            </a:r>
          </a:p>
        </p:txBody>
      </p:sp>
      <p:sp>
        <p:nvSpPr>
          <p:cNvPr id="21507" name="Underrubrik 2">
            <a:extLst>
              <a:ext uri="{FF2B5EF4-FFF2-40B4-BE49-F238E27FC236}">
                <a16:creationId xmlns:a16="http://schemas.microsoft.com/office/drawing/2014/main" id="{BBEBB2FC-04DD-46B0-ADF2-91BF01890ACC}"/>
              </a:ext>
            </a:extLst>
          </p:cNvPr>
          <p:cNvSpPr>
            <a:spLocks noGrp="1" noChangeArrowheads="1"/>
          </p:cNvSpPr>
          <p:nvPr>
            <p:ph type="body" idx="1"/>
          </p:nvPr>
        </p:nvSpPr>
        <p:spPr>
          <a:xfrm>
            <a:off x="831850" y="4589463"/>
            <a:ext cx="10515600" cy="1500187"/>
          </a:xfrm>
        </p:spPr>
        <p:txBody>
          <a:bodyPr wrap="square" anchor="t">
            <a:normAutofit/>
          </a:bodyPr>
          <a:lstStyle/>
          <a:p>
            <a:pPr eaLnBrk="1" hangingPunct="1"/>
            <a:r>
              <a:rPr lang="sv-SE" noProof="0" dirty="0"/>
              <a:t>2025-02-17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E2CCC-0738-B1FA-9395-3B2FB625B60B}"/>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AF43593A-6170-C3A0-2AD0-4F57FEEEAF40}"/>
              </a:ext>
            </a:extLst>
          </p:cNvPr>
          <p:cNvSpPr>
            <a:spLocks noGrp="1"/>
          </p:cNvSpPr>
          <p:nvPr>
            <p:ph type="title"/>
          </p:nvPr>
        </p:nvSpPr>
        <p:spPr/>
        <p:txBody>
          <a:bodyPr/>
          <a:lstStyle/>
          <a:p>
            <a:r>
              <a:rPr lang="sv-SE" sz="2800" b="1" noProof="0" dirty="0"/>
              <a:t>Sammanställning synpunkter</a:t>
            </a:r>
            <a:r>
              <a:rPr lang="sv-SE" sz="2800" b="1" dirty="0"/>
              <a:t> </a:t>
            </a:r>
            <a:r>
              <a:rPr lang="sv-SE" sz="2800" b="1" noProof="0" dirty="0" err="1"/>
              <a:t>Roknäs</a:t>
            </a:r>
            <a:br>
              <a:rPr lang="sv-SE" sz="2800" b="1" noProof="0" dirty="0"/>
            </a:br>
            <a:r>
              <a:rPr lang="sv-SE" sz="2800" dirty="0"/>
              <a:t>(många är 80+, ca 20 p)</a:t>
            </a:r>
            <a:endParaRPr lang="sv-SE" sz="2800" noProof="0" dirty="0"/>
          </a:p>
        </p:txBody>
      </p:sp>
      <p:sp>
        <p:nvSpPr>
          <p:cNvPr id="3" name="Platshållare för innehåll 2">
            <a:extLst>
              <a:ext uri="{FF2B5EF4-FFF2-40B4-BE49-F238E27FC236}">
                <a16:creationId xmlns:a16="http://schemas.microsoft.com/office/drawing/2014/main" id="{9833964E-2250-FD52-FD80-BE6773FB65F2}"/>
              </a:ext>
            </a:extLst>
          </p:cNvPr>
          <p:cNvSpPr>
            <a:spLocks noGrp="1"/>
          </p:cNvSpPr>
          <p:nvPr>
            <p:ph idx="1"/>
          </p:nvPr>
        </p:nvSpPr>
        <p:spPr/>
        <p:txBody>
          <a:bodyPr/>
          <a:lstStyle/>
          <a:p>
            <a:pPr marL="0" indent="0">
              <a:buNone/>
            </a:pPr>
            <a:r>
              <a:rPr lang="sv-SE" sz="1800" b="1" dirty="0">
                <a:effectLst/>
                <a:latin typeface="Gill Sans MT" panose="020B0502020104020203" pitchFamily="34" charset="0"/>
                <a:ea typeface="Times New Roman" panose="02020603050405020304" pitchFamily="18" charset="0"/>
                <a:cs typeface="Times New Roman" panose="02020603050405020304" pitchFamily="18" charset="0"/>
              </a:rPr>
              <a:t>Populära aktiviteter:</a:t>
            </a:r>
          </a:p>
          <a:p>
            <a:r>
              <a:rPr lang="sv-SE" sz="1800" dirty="0">
                <a:effectLst/>
                <a:latin typeface="Gill Sans MT" panose="020B0502020104020203" pitchFamily="34" charset="0"/>
                <a:ea typeface="Times New Roman" panose="02020603050405020304" pitchFamily="18" charset="0"/>
              </a:rPr>
              <a:t>Träffas och få samtal är bästa medicinen – ”någon efterfrågar mig – jag finns”</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Underhållning.</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Vill ha kvar verksamheten</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buNone/>
            </a:pPr>
            <a:r>
              <a:rPr lang="sv-SE" sz="1800" b="1" dirty="0">
                <a:effectLst/>
                <a:latin typeface="Gill Sans MT" panose="020B0502020104020203" pitchFamily="34" charset="0"/>
                <a:ea typeface="Times New Roman" panose="02020603050405020304" pitchFamily="18" charset="0"/>
              </a:rPr>
              <a:t>Synpunkter:</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Omväxlande och varierande aktiviteter behövs – mångfald!</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Inga nya personer kommer och är med.</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Unga pensionärer är för unga och ointresserade av oss.</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Brist på män – inte intresserade – har annat för sig.</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PRO, EFS finns i </a:t>
            </a:r>
            <a:r>
              <a:rPr lang="sv-SE" sz="1800" dirty="0" err="1">
                <a:effectLst/>
                <a:latin typeface="Gill Sans MT" panose="020B0502020104020203" pitchFamily="34" charset="0"/>
                <a:ea typeface="Times New Roman" panose="02020603050405020304" pitchFamily="18" charset="0"/>
              </a:rPr>
              <a:t>Roknäs</a:t>
            </a:r>
            <a:r>
              <a:rPr lang="sv-SE" sz="1800" dirty="0">
                <a:effectLst/>
                <a:latin typeface="Gill Sans MT" panose="020B0502020104020203" pitchFamily="34" charset="0"/>
                <a:ea typeface="Times New Roman" panose="02020603050405020304" pitchFamily="18" charset="0"/>
              </a:rPr>
              <a:t> med sina aktiviteter.</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Information från polisen, apoteket önskas.</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algn="l"/>
            <a:endParaRPr lang="sv-SE" sz="2000" noProof="0" dirty="0"/>
          </a:p>
        </p:txBody>
      </p:sp>
    </p:spTree>
    <p:extLst>
      <p:ext uri="{BB962C8B-B14F-4D97-AF65-F5344CB8AC3E}">
        <p14:creationId xmlns:p14="http://schemas.microsoft.com/office/powerpoint/2010/main" val="3298421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CFF212-800D-84C7-ABBF-042F1FED5546}"/>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39A5B1B-9F50-F659-28B7-7A50068E2B55}"/>
              </a:ext>
            </a:extLst>
          </p:cNvPr>
          <p:cNvSpPr>
            <a:spLocks noGrp="1"/>
          </p:cNvSpPr>
          <p:nvPr>
            <p:ph type="title"/>
          </p:nvPr>
        </p:nvSpPr>
        <p:spPr/>
        <p:txBody>
          <a:bodyPr/>
          <a:lstStyle/>
          <a:p>
            <a:r>
              <a:rPr lang="sv-SE" sz="2800" b="1" noProof="0" dirty="0"/>
              <a:t>Sammanställning synpunkter</a:t>
            </a:r>
            <a:r>
              <a:rPr lang="sv-SE" sz="2800" b="1" dirty="0"/>
              <a:t> Öjebyn</a:t>
            </a:r>
            <a:br>
              <a:rPr lang="sv-SE" sz="2800" b="1" noProof="0" dirty="0"/>
            </a:br>
            <a:r>
              <a:rPr lang="sv-SE" sz="2800" dirty="0"/>
              <a:t>(ca 40 p)</a:t>
            </a:r>
            <a:endParaRPr lang="sv-SE" sz="2800" noProof="0" dirty="0"/>
          </a:p>
        </p:txBody>
      </p:sp>
      <p:sp>
        <p:nvSpPr>
          <p:cNvPr id="3" name="Platshållare för innehåll 2">
            <a:extLst>
              <a:ext uri="{FF2B5EF4-FFF2-40B4-BE49-F238E27FC236}">
                <a16:creationId xmlns:a16="http://schemas.microsoft.com/office/drawing/2014/main" id="{EFB64B14-5B17-4861-8F91-BE9E753F0C8B}"/>
              </a:ext>
            </a:extLst>
          </p:cNvPr>
          <p:cNvSpPr>
            <a:spLocks noGrp="1"/>
          </p:cNvSpPr>
          <p:nvPr>
            <p:ph idx="1"/>
          </p:nvPr>
        </p:nvSpPr>
        <p:spPr/>
        <p:txBody>
          <a:bodyPr/>
          <a:lstStyle/>
          <a:p>
            <a:pPr marL="0" indent="0">
              <a:buNone/>
            </a:pPr>
            <a:r>
              <a:rPr lang="sv-SE" sz="1800" b="1" dirty="0">
                <a:effectLst/>
                <a:latin typeface="Gill Sans MT" panose="020B0502020104020203" pitchFamily="34" charset="0"/>
                <a:ea typeface="Times New Roman" panose="02020603050405020304" pitchFamily="18" charset="0"/>
                <a:cs typeface="Times New Roman" panose="02020603050405020304" pitchFamily="18" charset="0"/>
              </a:rPr>
              <a:t>Populära aktiviteter:</a:t>
            </a:r>
          </a:p>
          <a:p>
            <a:r>
              <a:rPr lang="sv-SE" sz="1800" dirty="0">
                <a:effectLst/>
                <a:latin typeface="Gill Sans MT" panose="020B0502020104020203" pitchFamily="34" charset="0"/>
                <a:ea typeface="Times New Roman" panose="02020603050405020304" pitchFamily="18" charset="0"/>
              </a:rPr>
              <a:t>Caféverksamheten</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Möjlighet att samlas och umgås med varandra.</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endParaRPr lang="sv-SE" sz="1800" dirty="0">
              <a:effectLst/>
              <a:latin typeface="Times New Roman" panose="02020603050405020304" pitchFamily="18" charset="0"/>
              <a:ea typeface="Times New Roman" panose="02020603050405020304" pitchFamily="18" charset="0"/>
            </a:endParaRPr>
          </a:p>
          <a:p>
            <a:pPr marL="0" indent="0">
              <a:buNone/>
            </a:pPr>
            <a:r>
              <a:rPr lang="sv-SE" sz="1800" b="1" dirty="0">
                <a:effectLst/>
                <a:latin typeface="Gill Sans MT" panose="020B0502020104020203" pitchFamily="34" charset="0"/>
                <a:ea typeface="Times New Roman" panose="02020603050405020304" pitchFamily="18" charset="0"/>
                <a:cs typeface="Times New Roman" panose="02020603050405020304" pitchFamily="18" charset="0"/>
              </a:rPr>
              <a:t>Synpunkter:</a:t>
            </a:r>
          </a:p>
          <a:p>
            <a:r>
              <a:rPr lang="sv-SE" sz="1800" dirty="0">
                <a:effectLst/>
                <a:latin typeface="Gill Sans MT" panose="020B0502020104020203" pitchFamily="34" charset="0"/>
                <a:ea typeface="Times New Roman" panose="02020603050405020304" pitchFamily="18" charset="0"/>
              </a:rPr>
              <a:t>Ni slår på de svaga som redan ligger.</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Bestämt över våra huvuden – vi har inte blivit tillfrågade.</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Personalkostnaderna kommer inte att minska.</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Varför byter man namn till Seniortorg?</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Hur kan man vistas i lokalen utan att någon anställd är där?</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Orimligt att 2 personer ska vara på alla samvarolokalerna.</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Vill ha besök av någon politiker som kan stå till svars.</a:t>
            </a:r>
            <a:endParaRPr lang="sv-SE" sz="1800" dirty="0">
              <a:effectLst/>
              <a:latin typeface="Times New Roman" panose="02020603050405020304" pitchFamily="18" charset="0"/>
              <a:ea typeface="Times New Roman" panose="02020603050405020304" pitchFamily="18" charset="0"/>
            </a:endParaRPr>
          </a:p>
          <a:p>
            <a:pPr marL="0" indent="0" algn="l">
              <a:buNone/>
            </a:pPr>
            <a:endParaRPr lang="sv-SE" sz="2000" noProof="0" dirty="0"/>
          </a:p>
        </p:txBody>
      </p:sp>
    </p:spTree>
    <p:extLst>
      <p:ext uri="{BB962C8B-B14F-4D97-AF65-F5344CB8AC3E}">
        <p14:creationId xmlns:p14="http://schemas.microsoft.com/office/powerpoint/2010/main" val="3135032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03039B-A74A-2919-9B3B-898948581BF5}"/>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205E3562-BED6-1912-3C14-ADEA8A146706}"/>
              </a:ext>
            </a:extLst>
          </p:cNvPr>
          <p:cNvSpPr>
            <a:spLocks noGrp="1"/>
          </p:cNvSpPr>
          <p:nvPr>
            <p:ph type="title"/>
          </p:nvPr>
        </p:nvSpPr>
        <p:spPr/>
        <p:txBody>
          <a:bodyPr/>
          <a:lstStyle/>
          <a:p>
            <a:r>
              <a:rPr lang="sv-SE" sz="2800" b="1" noProof="0" dirty="0"/>
              <a:t>Sammanställning synpunkter Rosvik</a:t>
            </a:r>
            <a:br>
              <a:rPr lang="sv-SE" sz="2800" b="1" noProof="0" dirty="0"/>
            </a:br>
            <a:r>
              <a:rPr lang="sv-SE" sz="2800" dirty="0"/>
              <a:t>(ca 20 p, nästan alla bor i hyreshuset)</a:t>
            </a:r>
            <a:endParaRPr lang="sv-SE" sz="2800" noProof="0" dirty="0"/>
          </a:p>
        </p:txBody>
      </p:sp>
      <p:sp>
        <p:nvSpPr>
          <p:cNvPr id="3" name="Platshållare för innehåll 2">
            <a:extLst>
              <a:ext uri="{FF2B5EF4-FFF2-40B4-BE49-F238E27FC236}">
                <a16:creationId xmlns:a16="http://schemas.microsoft.com/office/drawing/2014/main" id="{2BADB522-7DC4-09EF-5BDD-35D1A7982F2B}"/>
              </a:ext>
            </a:extLst>
          </p:cNvPr>
          <p:cNvSpPr>
            <a:spLocks noGrp="1"/>
          </p:cNvSpPr>
          <p:nvPr>
            <p:ph idx="1"/>
          </p:nvPr>
        </p:nvSpPr>
        <p:spPr/>
        <p:txBody>
          <a:bodyPr/>
          <a:lstStyle/>
          <a:p>
            <a:pPr marL="0" indent="0">
              <a:buNone/>
            </a:pPr>
            <a:r>
              <a:rPr lang="sv-SE" sz="1800" b="1" dirty="0">
                <a:effectLst/>
                <a:latin typeface="Gill Sans MT" panose="020B0502020104020203" pitchFamily="34" charset="0"/>
                <a:ea typeface="Times New Roman" panose="02020603050405020304" pitchFamily="18" charset="0"/>
              </a:rPr>
              <a:t>Populära aktiviteter:</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Sociala biten är viktigast </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Bingo</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Boule – utomhusvistelse men korvgrillning.</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Minnesträning – kortspel.</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Paltdag/surströmming/köttsoppa äts tillsammans.</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Underhållning då och då.</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Buss till IKEA</a:t>
            </a:r>
            <a:endParaRPr lang="sv-SE" sz="1800" dirty="0">
              <a:effectLst/>
              <a:latin typeface="Times New Roman" panose="02020603050405020304" pitchFamily="18" charset="0"/>
              <a:ea typeface="Times New Roman" panose="02020603050405020304" pitchFamily="18" charset="0"/>
            </a:endParaRPr>
          </a:p>
          <a:p>
            <a:pPr marL="0" indent="0">
              <a:buNone/>
            </a:pPr>
            <a:r>
              <a:rPr lang="sv-SE" sz="1800" b="1" dirty="0">
                <a:effectLst/>
                <a:latin typeface="Gill Sans MT" panose="020B0502020104020203" pitchFamily="34" charset="0"/>
                <a:ea typeface="Times New Roman" panose="02020603050405020304" pitchFamily="18" charset="0"/>
              </a:rPr>
              <a:t>Synpunkter:</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Vi bestämmer själva och vi vill fortsätta styra allt själv – vi vill behålla lokalen.</a:t>
            </a:r>
          </a:p>
          <a:p>
            <a:pPr marL="0" indent="0" algn="l">
              <a:buNone/>
            </a:pPr>
            <a:endParaRPr lang="sv-SE" sz="2000" noProof="0" dirty="0"/>
          </a:p>
        </p:txBody>
      </p:sp>
    </p:spTree>
    <p:extLst>
      <p:ext uri="{BB962C8B-B14F-4D97-AF65-F5344CB8AC3E}">
        <p14:creationId xmlns:p14="http://schemas.microsoft.com/office/powerpoint/2010/main" val="2870023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333CA8-55E5-DF88-8970-66991C81EE22}"/>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1238B88-25A1-9525-F45D-CEAA35F6DEEB}"/>
              </a:ext>
            </a:extLst>
          </p:cNvPr>
          <p:cNvSpPr>
            <a:spLocks noGrp="1"/>
          </p:cNvSpPr>
          <p:nvPr>
            <p:ph type="title"/>
          </p:nvPr>
        </p:nvSpPr>
        <p:spPr/>
        <p:txBody>
          <a:bodyPr/>
          <a:lstStyle/>
          <a:p>
            <a:r>
              <a:rPr lang="sv-SE" sz="2800" b="1" noProof="0" dirty="0"/>
              <a:t>Sammanställning synpunkter</a:t>
            </a:r>
            <a:r>
              <a:rPr lang="sv-SE" sz="2800" b="1" dirty="0"/>
              <a:t> </a:t>
            </a:r>
            <a:r>
              <a:rPr lang="sv-SE" sz="2800" b="1" noProof="0" dirty="0" err="1"/>
              <a:t>Roknäs</a:t>
            </a:r>
            <a:br>
              <a:rPr lang="sv-SE" sz="2800" b="1" noProof="0" dirty="0"/>
            </a:br>
            <a:r>
              <a:rPr lang="sv-SE" sz="2800" dirty="0"/>
              <a:t>(många är 80+, ca 20 p)</a:t>
            </a:r>
            <a:endParaRPr lang="sv-SE" sz="2800" noProof="0" dirty="0"/>
          </a:p>
        </p:txBody>
      </p:sp>
      <p:sp>
        <p:nvSpPr>
          <p:cNvPr id="3" name="Platshållare för innehåll 2">
            <a:extLst>
              <a:ext uri="{FF2B5EF4-FFF2-40B4-BE49-F238E27FC236}">
                <a16:creationId xmlns:a16="http://schemas.microsoft.com/office/drawing/2014/main" id="{897F1A9F-F908-9319-0697-18925E826C36}"/>
              </a:ext>
            </a:extLst>
          </p:cNvPr>
          <p:cNvSpPr>
            <a:spLocks noGrp="1"/>
          </p:cNvSpPr>
          <p:nvPr>
            <p:ph idx="1"/>
          </p:nvPr>
        </p:nvSpPr>
        <p:spPr/>
        <p:txBody>
          <a:bodyPr/>
          <a:lstStyle/>
          <a:p>
            <a:pPr marL="0" indent="0">
              <a:buNone/>
            </a:pPr>
            <a:r>
              <a:rPr lang="sv-SE" sz="1800" b="1" dirty="0">
                <a:effectLst/>
                <a:latin typeface="Gill Sans MT" panose="020B0502020104020203" pitchFamily="34" charset="0"/>
                <a:ea typeface="Times New Roman" panose="02020603050405020304" pitchFamily="18" charset="0"/>
                <a:cs typeface="Times New Roman" panose="02020603050405020304" pitchFamily="18" charset="0"/>
              </a:rPr>
              <a:t>Populära aktiviteter:</a:t>
            </a:r>
          </a:p>
          <a:p>
            <a:r>
              <a:rPr lang="sv-SE" sz="1800" dirty="0">
                <a:effectLst/>
                <a:latin typeface="Gill Sans MT" panose="020B0502020104020203" pitchFamily="34" charset="0"/>
                <a:ea typeface="Times New Roman" panose="02020603050405020304" pitchFamily="18" charset="0"/>
              </a:rPr>
              <a:t>Träffas och få samtal är bästa medicinen – ”någon efterfrågar mig – jag finns”</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Underhållning.</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Vill ha kvar verksamheten</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buNone/>
            </a:pPr>
            <a:r>
              <a:rPr lang="sv-SE" sz="1800" b="1" dirty="0">
                <a:effectLst/>
                <a:latin typeface="Gill Sans MT" panose="020B0502020104020203" pitchFamily="34" charset="0"/>
                <a:ea typeface="Times New Roman" panose="02020603050405020304" pitchFamily="18" charset="0"/>
              </a:rPr>
              <a:t>Synpunkter:</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Omväxlande och varierande aktiviteter behövs – mångfald!</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Inga nya personer kommer och är med.</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Unga pensionärer är för unga och ointresserade av oss.</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Brist på män – inte intresserade – har annat för sig.</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dirty="0">
                <a:effectLst/>
                <a:latin typeface="Gill Sans MT" panose="020B0502020104020203" pitchFamily="34" charset="0"/>
                <a:ea typeface="Times New Roman" panose="02020603050405020304" pitchFamily="18" charset="0"/>
              </a:rPr>
              <a:t>PRO, EFS finns i </a:t>
            </a:r>
            <a:r>
              <a:rPr lang="sv-SE" sz="1800" dirty="0" err="1">
                <a:effectLst/>
                <a:latin typeface="Gill Sans MT" panose="020B0502020104020203" pitchFamily="34" charset="0"/>
                <a:ea typeface="Times New Roman" panose="02020603050405020304" pitchFamily="18" charset="0"/>
              </a:rPr>
              <a:t>Roknäs</a:t>
            </a:r>
            <a:r>
              <a:rPr lang="sv-SE" sz="1800" dirty="0">
                <a:effectLst/>
                <a:latin typeface="Gill Sans MT" panose="020B0502020104020203" pitchFamily="34" charset="0"/>
                <a:ea typeface="Times New Roman" panose="02020603050405020304" pitchFamily="18" charset="0"/>
              </a:rPr>
              <a:t> med sina aktiviteter.</a:t>
            </a:r>
            <a:endParaRPr lang="sv-SE" sz="1800" dirty="0">
              <a:effectLst/>
              <a:latin typeface="Times New Roman" panose="02020603050405020304" pitchFamily="18" charset="0"/>
              <a:ea typeface="Times New Roman" panose="02020603050405020304" pitchFamily="18" charset="0"/>
            </a:endParaRPr>
          </a:p>
          <a:p>
            <a:r>
              <a:rPr lang="sv-SE" sz="1800" b="0" dirty="0">
                <a:effectLst/>
                <a:latin typeface="Gill Sans MT" panose="020B0502020104020203" pitchFamily="34" charset="0"/>
                <a:ea typeface="Times New Roman" panose="02020603050405020304" pitchFamily="18" charset="0"/>
                <a:cs typeface="Times New Roman" panose="02020603050405020304" pitchFamily="18" charset="0"/>
              </a:rPr>
              <a:t>Information från polisen, apoteket önskas.</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algn="l"/>
            <a:endParaRPr lang="sv-SE" sz="2000" noProof="0" dirty="0"/>
          </a:p>
        </p:txBody>
      </p:sp>
    </p:spTree>
    <p:extLst>
      <p:ext uri="{BB962C8B-B14F-4D97-AF65-F5344CB8AC3E}">
        <p14:creationId xmlns:p14="http://schemas.microsoft.com/office/powerpoint/2010/main" val="3988899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78A09E-397D-F08A-BD1A-03611EB74AC6}"/>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A66EA5B8-91A9-4162-CEC2-5312C8923BAB}"/>
              </a:ext>
            </a:extLst>
          </p:cNvPr>
          <p:cNvSpPr>
            <a:spLocks noGrp="1"/>
          </p:cNvSpPr>
          <p:nvPr>
            <p:ph type="title"/>
          </p:nvPr>
        </p:nvSpPr>
        <p:spPr/>
        <p:txBody>
          <a:bodyPr/>
          <a:lstStyle/>
          <a:p>
            <a:r>
              <a:rPr lang="sv-SE" sz="2800" b="1" noProof="0" dirty="0"/>
              <a:t>Sammanställning synpunkter</a:t>
            </a:r>
            <a:r>
              <a:rPr lang="sv-SE" sz="2800" b="1" dirty="0"/>
              <a:t> Hamnplan</a:t>
            </a:r>
            <a:br>
              <a:rPr lang="sv-SE" sz="2800" b="1" noProof="0" dirty="0"/>
            </a:br>
            <a:r>
              <a:rPr lang="sv-SE" sz="2800" dirty="0"/>
              <a:t>(ca 90 p)</a:t>
            </a:r>
            <a:endParaRPr lang="sv-SE" sz="2800" noProof="0" dirty="0"/>
          </a:p>
        </p:txBody>
      </p:sp>
      <p:sp>
        <p:nvSpPr>
          <p:cNvPr id="3" name="Platshållare för innehåll 2">
            <a:extLst>
              <a:ext uri="{FF2B5EF4-FFF2-40B4-BE49-F238E27FC236}">
                <a16:creationId xmlns:a16="http://schemas.microsoft.com/office/drawing/2014/main" id="{699A3A61-62CA-E953-970B-00B46D2410D1}"/>
              </a:ext>
            </a:extLst>
          </p:cNvPr>
          <p:cNvSpPr>
            <a:spLocks noGrp="1"/>
          </p:cNvSpPr>
          <p:nvPr>
            <p:ph idx="1"/>
          </p:nvPr>
        </p:nvSpPr>
        <p:spPr>
          <a:xfrm>
            <a:off x="838200" y="1490472"/>
            <a:ext cx="10515600" cy="4873752"/>
          </a:xfrm>
        </p:spPr>
        <p:txBody>
          <a:bodyPr/>
          <a:lstStyle/>
          <a:p>
            <a:pPr marL="0" indent="0">
              <a:buNone/>
            </a:pP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Populära aktiviteter:</a:t>
            </a:r>
          </a:p>
          <a:p>
            <a:r>
              <a:rPr lang="sv-SE" sz="1600" dirty="0">
                <a:effectLst/>
                <a:latin typeface="Gill Sans MT" panose="020B0502020104020203" pitchFamily="34" charset="0"/>
                <a:ea typeface="Times New Roman" panose="02020603050405020304" pitchFamily="18" charset="0"/>
              </a:rPr>
              <a:t>Caféverksamheten</a:t>
            </a:r>
            <a:endParaRPr lang="sv-SE" sz="1600" dirty="0">
              <a:latin typeface="Times New Roman" panose="02020603050405020304" pitchFamily="18" charset="0"/>
              <a:ea typeface="Times New Roman" panose="02020603050405020304" pitchFamily="18" charset="0"/>
            </a:endParaRPr>
          </a:p>
          <a:p>
            <a:r>
              <a:rPr lang="sv-SE" sz="1600" b="0" dirty="0">
                <a:effectLst/>
                <a:latin typeface="Gill Sans MT" panose="020B0502020104020203" pitchFamily="34" charset="0"/>
                <a:ea typeface="Times New Roman" panose="02020603050405020304" pitchFamily="18" charset="0"/>
                <a:cs typeface="Times New Roman" panose="02020603050405020304" pitchFamily="18" charset="0"/>
              </a:rPr>
              <a:t>Samtalen mellan varandra och att få träffas.</a:t>
            </a:r>
            <a:endParaRPr lang="sv-SE" sz="1600" dirty="0">
              <a:effectLst/>
              <a:latin typeface="Times New Roman" panose="02020603050405020304" pitchFamily="18" charset="0"/>
              <a:ea typeface="Times New Roman" panose="02020603050405020304" pitchFamily="18" charset="0"/>
            </a:endParaRPr>
          </a:p>
          <a:p>
            <a:pPr marL="0" indent="0">
              <a:buNone/>
            </a:pPr>
            <a:r>
              <a:rPr lang="sv-SE" sz="1600" b="1" dirty="0">
                <a:effectLst/>
                <a:latin typeface="Gill Sans MT" panose="020B0502020104020203" pitchFamily="34" charset="0"/>
                <a:ea typeface="Times New Roman" panose="02020603050405020304" pitchFamily="18" charset="0"/>
                <a:cs typeface="Times New Roman" panose="02020603050405020304" pitchFamily="18" charset="0"/>
              </a:rPr>
              <a:t>Synpunkter:</a:t>
            </a:r>
          </a:p>
          <a:p>
            <a:r>
              <a:rPr lang="sv-SE" sz="1600" dirty="0">
                <a:effectLst/>
                <a:latin typeface="Gill Sans MT" panose="020B0502020104020203" pitchFamily="34" charset="0"/>
                <a:ea typeface="Times New Roman" panose="02020603050405020304" pitchFamily="18" charset="0"/>
              </a:rPr>
              <a:t>Samordnarna kommer inte att hinna köra runt på alla mötesplatser. Miljöpåverkan ökar.</a:t>
            </a:r>
            <a:endParaRPr lang="sv-SE" sz="1600" dirty="0">
              <a:effectLst/>
              <a:latin typeface="Times New Roman" panose="02020603050405020304" pitchFamily="18" charset="0"/>
              <a:ea typeface="Times New Roman" panose="02020603050405020304" pitchFamily="18" charset="0"/>
            </a:endParaRPr>
          </a:p>
          <a:p>
            <a:r>
              <a:rPr lang="sv-SE" sz="1600" dirty="0">
                <a:effectLst/>
                <a:latin typeface="Gill Sans MT" panose="020B0502020104020203" pitchFamily="34" charset="0"/>
                <a:ea typeface="Times New Roman" panose="02020603050405020304" pitchFamily="18" charset="0"/>
              </a:rPr>
              <a:t>Ensamheten är det stora problemet,</a:t>
            </a:r>
            <a:r>
              <a:rPr lang="sv-SE" sz="1600" b="0" dirty="0">
                <a:effectLst/>
                <a:latin typeface="Gill Sans MT" panose="020B0502020104020203" pitchFamily="34" charset="0"/>
                <a:ea typeface="Times New Roman" panose="02020603050405020304" pitchFamily="18" charset="0"/>
                <a:cs typeface="Times New Roman" panose="02020603050405020304" pitchFamily="18" charset="0"/>
              </a:rPr>
              <a:t> Risk finns att man blir sittandes i lägenheten ensam.</a:t>
            </a:r>
            <a:r>
              <a:rPr lang="sv-SE" sz="1600" dirty="0">
                <a:effectLst/>
                <a:latin typeface="Gill Sans MT" panose="020B0502020104020203" pitchFamily="34" charset="0"/>
                <a:ea typeface="Times New Roman" panose="02020603050405020304" pitchFamily="18" charset="0"/>
              </a:rPr>
              <a:t> </a:t>
            </a:r>
            <a:endParaRPr lang="sv-SE" sz="1600" dirty="0">
              <a:effectLst/>
              <a:latin typeface="Times New Roman" panose="02020603050405020304" pitchFamily="18" charset="0"/>
              <a:ea typeface="Times New Roman" panose="02020603050405020304" pitchFamily="18" charset="0"/>
            </a:endParaRPr>
          </a:p>
          <a:p>
            <a:r>
              <a:rPr lang="sv-SE" sz="1600" b="0" dirty="0">
                <a:effectLst/>
                <a:latin typeface="Gill Sans MT" panose="020B0502020104020203" pitchFamily="34" charset="0"/>
                <a:ea typeface="Times New Roman" panose="02020603050405020304" pitchFamily="18" charset="0"/>
                <a:cs typeface="Times New Roman" panose="02020603050405020304" pitchFamily="18" charset="0"/>
              </a:rPr>
              <a:t>Teknik – det är inte så lätt, datorer – vi är okunniga. 65+ är vana att kommunicera digitalt inte vi.</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600" dirty="0">
                <a:effectLst/>
                <a:latin typeface="Gill Sans MT" panose="020B0502020104020203" pitchFamily="34" charset="0"/>
                <a:ea typeface="Times New Roman" panose="02020603050405020304" pitchFamily="18" charset="0"/>
              </a:rPr>
              <a:t>Programmet kan inte bara finnas digitalt – ni måste dra ut det på papper.</a:t>
            </a:r>
            <a:endParaRPr lang="sv-SE" sz="1600" dirty="0">
              <a:effectLst/>
              <a:latin typeface="Times New Roman" panose="02020603050405020304" pitchFamily="18" charset="0"/>
              <a:ea typeface="Times New Roman" panose="02020603050405020304" pitchFamily="18" charset="0"/>
            </a:endParaRPr>
          </a:p>
          <a:p>
            <a:r>
              <a:rPr lang="sv-SE" sz="1600" b="0" dirty="0">
                <a:effectLst/>
                <a:latin typeface="Gill Sans MT" panose="020B0502020104020203" pitchFamily="34" charset="0"/>
                <a:ea typeface="Times New Roman" panose="02020603050405020304" pitchFamily="18" charset="0"/>
                <a:cs typeface="Times New Roman" panose="02020603050405020304" pitchFamily="18" charset="0"/>
              </a:rPr>
              <a:t>Samvaron är en livlina.</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600" dirty="0">
                <a:effectLst/>
                <a:latin typeface="Gill Sans MT" panose="020B0502020104020203" pitchFamily="34" charset="0"/>
                <a:ea typeface="Times New Roman" panose="02020603050405020304" pitchFamily="18" charset="0"/>
              </a:rPr>
              <a:t>Samordnaren är fantastisk, omtyckt, om någon inte kommer kollar hon upp var personen är.</a:t>
            </a:r>
            <a:endParaRPr lang="sv-SE" sz="1600" dirty="0">
              <a:effectLst/>
              <a:latin typeface="Times New Roman" panose="02020603050405020304" pitchFamily="18" charset="0"/>
              <a:ea typeface="Times New Roman" panose="02020603050405020304" pitchFamily="18" charset="0"/>
            </a:endParaRPr>
          </a:p>
          <a:p>
            <a:r>
              <a:rPr lang="sv-SE" sz="1600" b="0" dirty="0">
                <a:effectLst/>
                <a:latin typeface="Gill Sans MT" panose="020B0502020104020203" pitchFamily="34" charset="0"/>
                <a:ea typeface="Times New Roman" panose="02020603050405020304" pitchFamily="18" charset="0"/>
                <a:cs typeface="Times New Roman" panose="02020603050405020304" pitchFamily="18" charset="0"/>
              </a:rPr>
              <a:t>Volontärer är här och ordnar mycket – det är inte säkert att de fortsätter.</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600" dirty="0">
                <a:effectLst/>
                <a:latin typeface="Gill Sans MT" panose="020B0502020104020203" pitchFamily="34" charset="0"/>
                <a:ea typeface="Times New Roman" panose="02020603050405020304" pitchFamily="18" charset="0"/>
              </a:rPr>
              <a:t>Visionen när Samvaron öppnades var att locka till sig pensionärer – det målet är uppfyllt – varför gör ni om det?</a:t>
            </a:r>
            <a:endParaRPr lang="sv-SE" sz="1600" dirty="0">
              <a:effectLst/>
              <a:latin typeface="Times New Roman" panose="02020603050405020304" pitchFamily="18" charset="0"/>
              <a:ea typeface="Times New Roman" panose="02020603050405020304" pitchFamily="18" charset="0"/>
            </a:endParaRPr>
          </a:p>
          <a:p>
            <a:r>
              <a:rPr lang="sv-SE" sz="1600" b="0" dirty="0">
                <a:effectLst/>
                <a:latin typeface="Gill Sans MT" panose="020B0502020104020203" pitchFamily="34" charset="0"/>
                <a:ea typeface="Times New Roman" panose="02020603050405020304" pitchFamily="18" charset="0"/>
                <a:cs typeface="Times New Roman" panose="02020603050405020304" pitchFamily="18" charset="0"/>
              </a:rPr>
              <a:t>Har ni kollar om föreningar är intresserade och vill hjälpa till?</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600" dirty="0">
                <a:effectLst/>
                <a:latin typeface="Gill Sans MT" panose="020B0502020104020203" pitchFamily="34" charset="0"/>
                <a:ea typeface="Times New Roman" panose="02020603050405020304" pitchFamily="18" charset="0"/>
              </a:rPr>
              <a:t>Vi är enbart tärande, ni har inte råd med oss längre.</a:t>
            </a:r>
            <a:endParaRPr lang="sv-SE" sz="1600" dirty="0">
              <a:effectLst/>
              <a:latin typeface="Times New Roman" panose="02020603050405020304" pitchFamily="18" charset="0"/>
              <a:ea typeface="Times New Roman" panose="02020603050405020304" pitchFamily="18" charset="0"/>
            </a:endParaRPr>
          </a:p>
          <a:p>
            <a:r>
              <a:rPr lang="sv-SE" sz="1600" b="0" dirty="0">
                <a:effectLst/>
                <a:latin typeface="Gill Sans MT" panose="020B0502020104020203" pitchFamily="34" charset="0"/>
                <a:ea typeface="Times New Roman" panose="02020603050405020304" pitchFamily="18" charset="0"/>
                <a:cs typeface="Times New Roman" panose="02020603050405020304" pitchFamily="18" charset="0"/>
              </a:rPr>
              <a:t>Önskar besök av kommunalråden.</a:t>
            </a:r>
            <a:endParaRPr lang="sv-SE" sz="16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algn="l"/>
            <a:endParaRPr lang="sv-SE" sz="2000" noProof="0" dirty="0"/>
          </a:p>
        </p:txBody>
      </p:sp>
    </p:spTree>
    <p:extLst>
      <p:ext uri="{BB962C8B-B14F-4D97-AF65-F5344CB8AC3E}">
        <p14:creationId xmlns:p14="http://schemas.microsoft.com/office/powerpoint/2010/main" val="4136958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FF28E0-68ED-CC5D-9CB0-7A86347D80C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E5D0F19F-85B1-11FA-7866-3216C3C2CE16}"/>
              </a:ext>
            </a:extLst>
          </p:cNvPr>
          <p:cNvSpPr>
            <a:spLocks noGrp="1"/>
          </p:cNvSpPr>
          <p:nvPr>
            <p:ph type="title"/>
          </p:nvPr>
        </p:nvSpPr>
        <p:spPr/>
        <p:txBody>
          <a:bodyPr/>
          <a:lstStyle/>
          <a:p>
            <a:pPr algn="ctr"/>
            <a:r>
              <a:rPr lang="sv-SE" sz="2800" b="1" noProof="0" dirty="0"/>
              <a:t>Sammanställning av alla</a:t>
            </a:r>
            <a:br>
              <a:rPr lang="sv-SE" sz="2800" b="1" noProof="0" dirty="0"/>
            </a:br>
            <a:endParaRPr lang="sv-SE" sz="2800" noProof="0" dirty="0"/>
          </a:p>
        </p:txBody>
      </p:sp>
      <p:sp>
        <p:nvSpPr>
          <p:cNvPr id="3" name="Platshållare för innehåll 2">
            <a:extLst>
              <a:ext uri="{FF2B5EF4-FFF2-40B4-BE49-F238E27FC236}">
                <a16:creationId xmlns:a16="http://schemas.microsoft.com/office/drawing/2014/main" id="{A9C891E7-782D-E278-88B1-A23CCE74713C}"/>
              </a:ext>
            </a:extLst>
          </p:cNvPr>
          <p:cNvSpPr>
            <a:spLocks noGrp="1"/>
          </p:cNvSpPr>
          <p:nvPr>
            <p:ph idx="1"/>
          </p:nvPr>
        </p:nvSpPr>
        <p:spPr/>
        <p:txBody>
          <a:bodyPr/>
          <a:lstStyle/>
          <a:p>
            <a:pPr marL="0" indent="0">
              <a:buNone/>
            </a:pPr>
            <a:r>
              <a:rPr lang="sv-SE" sz="2000" b="1" dirty="0">
                <a:effectLst/>
                <a:latin typeface="Gill Sans MT" panose="020B0502020104020203" pitchFamily="34" charset="0"/>
                <a:ea typeface="Times New Roman" panose="02020603050405020304" pitchFamily="18" charset="0"/>
                <a:cs typeface="Times New Roman" panose="02020603050405020304" pitchFamily="18" charset="0"/>
              </a:rPr>
              <a:t>Populära aktiviteter:</a:t>
            </a:r>
          </a:p>
          <a:p>
            <a:r>
              <a:rPr lang="sv-SE" sz="2000" b="0" dirty="0">
                <a:effectLst/>
                <a:latin typeface="Gill Sans MT" panose="020B0502020104020203" pitchFamily="34" charset="0"/>
                <a:ea typeface="Times New Roman" panose="02020603050405020304" pitchFamily="18" charset="0"/>
                <a:cs typeface="Times New Roman" panose="02020603050405020304" pitchFamily="18" charset="0"/>
              </a:rPr>
              <a:t>Den enskilt viktigaste aktiviteten som framkommer från alla är att få träffas och umgås, gärna med kaffe o fika eller annan förtäring är det enskilt viktigaste synpunkten.</a:t>
            </a:r>
            <a:endParaRPr lang="sv-SE" sz="20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2000" dirty="0">
                <a:effectLst/>
                <a:latin typeface="Gill Sans MT" panose="020B0502020104020203" pitchFamily="34" charset="0"/>
                <a:ea typeface="Times New Roman" panose="02020603050405020304" pitchFamily="18" charset="0"/>
              </a:rPr>
              <a:t>Därefter kommer olika aktiviteter som bingo och underhållning. </a:t>
            </a:r>
            <a:endParaRPr lang="sv-SE" sz="20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buNone/>
            </a:pPr>
            <a:r>
              <a:rPr lang="sv-SE" sz="2000" b="1" dirty="0">
                <a:effectLst/>
                <a:latin typeface="Gill Sans MT" panose="020B0502020104020203" pitchFamily="34" charset="0"/>
                <a:ea typeface="Times New Roman" panose="02020603050405020304" pitchFamily="18" charset="0"/>
                <a:cs typeface="Times New Roman" panose="02020603050405020304" pitchFamily="18" charset="0"/>
              </a:rPr>
              <a:t>Synpunkter:</a:t>
            </a:r>
          </a:p>
          <a:p>
            <a:r>
              <a:rPr lang="sv-SE" sz="2000" b="0" dirty="0">
                <a:effectLst/>
                <a:latin typeface="Gill Sans MT" panose="020B0502020104020203" pitchFamily="34" charset="0"/>
                <a:ea typeface="Times New Roman" panose="02020603050405020304" pitchFamily="18" charset="0"/>
                <a:cs typeface="Times New Roman" panose="02020603050405020304" pitchFamily="18" charset="0"/>
              </a:rPr>
              <a:t>De önskar besök av politiker, kommunalråd för att få klarhet i hur man tänker.</a:t>
            </a:r>
            <a:endParaRPr lang="sv-SE" sz="20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2000" b="0" dirty="0">
                <a:effectLst/>
                <a:latin typeface="Gill Sans MT" panose="020B0502020104020203" pitchFamily="34" charset="0"/>
                <a:ea typeface="Times New Roman" panose="02020603050405020304" pitchFamily="18" charset="0"/>
                <a:cs typeface="Times New Roman" panose="02020603050405020304" pitchFamily="18" charset="0"/>
              </a:rPr>
              <a:t>Alla lyfter upp att psykisk ohälsa kommer att öka.</a:t>
            </a:r>
            <a:endParaRPr lang="sv-SE" sz="20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2000" b="0" dirty="0">
                <a:effectLst/>
                <a:latin typeface="Gill Sans MT" panose="020B0502020104020203" pitchFamily="34" charset="0"/>
                <a:ea typeface="Times New Roman" panose="02020603050405020304" pitchFamily="18" charset="0"/>
                <a:cs typeface="Times New Roman" panose="02020603050405020304" pitchFamily="18" charset="0"/>
              </a:rPr>
              <a:t>Många är besvikna på förändringen – speciellt caféverksamheten som blir fördyrat.</a:t>
            </a:r>
            <a:endParaRPr lang="sv-SE" sz="20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2000" b="0" dirty="0">
                <a:effectLst/>
                <a:latin typeface="Gill Sans MT" panose="020B0502020104020203" pitchFamily="34" charset="0"/>
                <a:ea typeface="Times New Roman" panose="02020603050405020304" pitchFamily="18" charset="0"/>
                <a:cs typeface="Times New Roman" panose="02020603050405020304" pitchFamily="18" charset="0"/>
              </a:rPr>
              <a:t>Det framkommer också att man saknar matsal där man kan få äta lunch/middag.</a:t>
            </a:r>
            <a:r>
              <a:rPr lang="sv-SE" sz="2000" dirty="0">
                <a:effectLst/>
                <a:latin typeface="Times New Roman" panose="02020603050405020304" pitchFamily="18" charset="0"/>
                <a:ea typeface="Times New Roman" panose="02020603050405020304" pitchFamily="18" charset="0"/>
              </a:rPr>
              <a:t> </a:t>
            </a:r>
          </a:p>
          <a:p>
            <a:r>
              <a:rPr lang="sv-SE" sz="2000" dirty="0">
                <a:effectLst/>
                <a:latin typeface="Gill Sans MT" panose="020B0502020104020203" pitchFamily="34" charset="0"/>
                <a:ea typeface="Times New Roman" panose="02020603050405020304" pitchFamily="18" charset="0"/>
              </a:rPr>
              <a:t>Undantag är Rosvik som är nöjd med upplägget – de vill behålla lokalen och styra allt själv.</a:t>
            </a:r>
            <a:endParaRPr lang="sv-SE" sz="2000" dirty="0">
              <a:effectLst/>
              <a:latin typeface="Times New Roman" panose="02020603050405020304" pitchFamily="18" charset="0"/>
              <a:ea typeface="Times New Roman" panose="02020603050405020304" pitchFamily="18" charset="0"/>
            </a:endParaRPr>
          </a:p>
          <a:p>
            <a:pPr marL="0" indent="0" algn="l">
              <a:buNone/>
            </a:pPr>
            <a:endParaRPr lang="sv-SE" sz="2000" noProof="0" dirty="0"/>
          </a:p>
        </p:txBody>
      </p:sp>
    </p:spTree>
    <p:extLst>
      <p:ext uri="{BB962C8B-B14F-4D97-AF65-F5344CB8AC3E}">
        <p14:creationId xmlns:p14="http://schemas.microsoft.com/office/powerpoint/2010/main" val="1164996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87215-5B7C-11F9-024C-E6B7D49A2F39}"/>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068AAFB-B1F3-E0F4-F336-1A1DB865455E}"/>
              </a:ext>
            </a:extLst>
          </p:cNvPr>
          <p:cNvSpPr>
            <a:spLocks noGrp="1"/>
          </p:cNvSpPr>
          <p:nvPr>
            <p:ph type="title"/>
          </p:nvPr>
        </p:nvSpPr>
        <p:spPr>
          <a:xfrm>
            <a:off x="838200" y="365125"/>
            <a:ext cx="10515600" cy="777875"/>
          </a:xfrm>
        </p:spPr>
        <p:txBody>
          <a:bodyPr/>
          <a:lstStyle/>
          <a:p>
            <a:r>
              <a:rPr lang="sv-SE" sz="2800" b="1" noProof="0" dirty="0"/>
              <a:t>		Samvaroverksamheten tidigare</a:t>
            </a:r>
            <a:endParaRPr lang="sv-SE" sz="2800" noProof="0" dirty="0"/>
          </a:p>
        </p:txBody>
      </p:sp>
      <p:sp>
        <p:nvSpPr>
          <p:cNvPr id="3" name="Platshållare för innehåll 2">
            <a:extLst>
              <a:ext uri="{FF2B5EF4-FFF2-40B4-BE49-F238E27FC236}">
                <a16:creationId xmlns:a16="http://schemas.microsoft.com/office/drawing/2014/main" id="{0D8438AA-C250-555A-1D60-3C5C438AC78E}"/>
              </a:ext>
            </a:extLst>
          </p:cNvPr>
          <p:cNvSpPr>
            <a:spLocks noGrp="1"/>
          </p:cNvSpPr>
          <p:nvPr>
            <p:ph idx="1"/>
          </p:nvPr>
        </p:nvSpPr>
        <p:spPr>
          <a:xfrm>
            <a:off x="838200" y="996696"/>
            <a:ext cx="10515600" cy="5180267"/>
          </a:xfrm>
        </p:spPr>
        <p:txBody>
          <a:bodyPr/>
          <a:lstStyle/>
          <a:p>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Samvaron </a:t>
            </a:r>
            <a:r>
              <a:rPr lang="sv-SE" sz="1800" dirty="0">
                <a:latin typeface="Aptos" panose="020B0004020202020204" pitchFamily="34" charset="0"/>
                <a:ea typeface="Times New Roman" panose="02020603050405020304" pitchFamily="18" charset="0"/>
                <a:cs typeface="Times New Roman" panose="02020603050405020304" pitchFamily="18" charset="0"/>
              </a:rPr>
              <a:t>f</a:t>
            </a:r>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inns på följande platser: Hamnplan, </a:t>
            </a:r>
            <a:r>
              <a:rPr lang="sv-SE" sz="1800" b="0" dirty="0" err="1">
                <a:effectLst/>
                <a:latin typeface="Aptos" panose="020B0004020202020204" pitchFamily="34" charset="0"/>
                <a:ea typeface="Times New Roman" panose="02020603050405020304" pitchFamily="18" charset="0"/>
                <a:cs typeface="Times New Roman" panose="02020603050405020304" pitchFamily="18" charset="0"/>
              </a:rPr>
              <a:t>Källbo</a:t>
            </a:r>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 Öjebyn, Hortlax, </a:t>
            </a:r>
            <a:r>
              <a:rPr lang="sv-SE" sz="1800" b="0" dirty="0" err="1">
                <a:effectLst/>
                <a:latin typeface="Aptos" panose="020B0004020202020204" pitchFamily="34" charset="0"/>
                <a:ea typeface="Times New Roman" panose="02020603050405020304" pitchFamily="18" charset="0"/>
                <a:cs typeface="Times New Roman" panose="02020603050405020304" pitchFamily="18" charset="0"/>
              </a:rPr>
              <a:t>Roknäs</a:t>
            </a:r>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 Norrfjärden samt Rosvik. Hamnplan, </a:t>
            </a:r>
            <a:r>
              <a:rPr lang="sv-SE" sz="1800" b="0" dirty="0" err="1">
                <a:effectLst/>
                <a:latin typeface="Aptos" panose="020B0004020202020204" pitchFamily="34" charset="0"/>
                <a:ea typeface="Times New Roman" panose="02020603050405020304" pitchFamily="18" charset="0"/>
                <a:cs typeface="Times New Roman" panose="02020603050405020304" pitchFamily="18" charset="0"/>
              </a:rPr>
              <a:t>Källbo</a:t>
            </a:r>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 och Öjebyn har tidigare haft öppet mån – fredag mellan ca 10.00 -14.00. Sedan augusti 2024 har Öjebyn öppet 3 dagar/v samt </a:t>
            </a:r>
            <a:r>
              <a:rPr lang="sv-SE" sz="1800" b="0" dirty="0" err="1">
                <a:effectLst/>
                <a:latin typeface="Aptos" panose="020B0004020202020204" pitchFamily="34" charset="0"/>
                <a:ea typeface="Times New Roman" panose="02020603050405020304" pitchFamily="18" charset="0"/>
                <a:cs typeface="Times New Roman" panose="02020603050405020304" pitchFamily="18" charset="0"/>
              </a:rPr>
              <a:t>Källbo</a:t>
            </a:r>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 2 dagar/v, Hamnplan samma som tidigare. </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Övriga verksamheter har öppet 1–2 dagar/vecka mellan ca 13.00-15.00.</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Vid alla samvaroverksamheter har det totalt varit 3,8 årsarbetare fördelat på 1 årsarbetare vardera på Hamnplan, </a:t>
            </a:r>
            <a:r>
              <a:rPr lang="sv-SE" sz="1800" b="0" dirty="0" err="1">
                <a:effectLst/>
                <a:latin typeface="Aptos" panose="020B0004020202020204" pitchFamily="34" charset="0"/>
                <a:ea typeface="Times New Roman" panose="02020603050405020304" pitchFamily="18" charset="0"/>
                <a:cs typeface="Times New Roman" panose="02020603050405020304" pitchFamily="18" charset="0"/>
              </a:rPr>
              <a:t>Källbo</a:t>
            </a:r>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 samt Öjebyn. 0,8 årsarbetare är fördelat på övriga verksamheter i Hortlax, </a:t>
            </a:r>
            <a:r>
              <a:rPr lang="sv-SE" sz="1800" b="0" dirty="0" err="1">
                <a:effectLst/>
                <a:latin typeface="Aptos" panose="020B0004020202020204" pitchFamily="34" charset="0"/>
                <a:ea typeface="Times New Roman" panose="02020603050405020304" pitchFamily="18" charset="0"/>
                <a:cs typeface="Times New Roman" panose="02020603050405020304" pitchFamily="18" charset="0"/>
              </a:rPr>
              <a:t>Roknäs</a:t>
            </a:r>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 Norrfjärden samt Rosvik (dessa bemannas av hemtjänstpersonal). </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Sedan slutet av augusti 2024 är det totalt 3 årsarbetare fördelat på 2,2 i Öjebyn/Hamnplan/</a:t>
            </a:r>
            <a:r>
              <a:rPr lang="sv-SE" sz="1800" b="0" dirty="0" err="1">
                <a:effectLst/>
                <a:latin typeface="Aptos" panose="020B0004020202020204" pitchFamily="34" charset="0"/>
                <a:ea typeface="Times New Roman" panose="02020603050405020304" pitchFamily="18" charset="0"/>
                <a:cs typeface="Times New Roman" panose="02020603050405020304" pitchFamily="18" charset="0"/>
              </a:rPr>
              <a:t>Källbo</a:t>
            </a:r>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 Samt att 0,8 årsarbetare kvarstår på övriga verksamheter i byarna.</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Olika sorters aktiviteter erbjuds i form av kulturella arrangemang, studiecirklar och samhällsinformation där olika aktörer är samverkanspartner. </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Det finns även möjlighet att köpa kaffe med fika/mackor till självkostnadspris som personalen vid samvaroverksamheterna ordnar. Samvaropersonalen arbetar med hjälp av frivilliga, seniorer som stöttar upp vid aktiviteter osv. Men under senare år ser de svårigheter med detta då seniorerna som besöker samvaron är äldre och därmed inte orkar ställa upp/hjälpa till lika mycket.  </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800" b="0" dirty="0">
                <a:effectLst/>
                <a:latin typeface="Aptos" panose="020B0004020202020204" pitchFamily="34" charset="0"/>
                <a:ea typeface="Times New Roman" panose="02020603050405020304" pitchFamily="18" charset="0"/>
                <a:cs typeface="Times New Roman" panose="02020603050405020304" pitchFamily="18" charset="0"/>
              </a:rPr>
              <a:t>När samvaropersonalen skattar sin arbetsfördelning uppger dem att de lägger mest tid på städ och bakning/matlagning. De är sedan delvis ”låst” under caféts öppettider i och med kassa och försäljning. </a:t>
            </a:r>
            <a:endParaRPr lang="sv-SE" sz="18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algn="l"/>
            <a:endParaRPr lang="sv-SE" sz="2000" noProof="0" dirty="0"/>
          </a:p>
        </p:txBody>
      </p:sp>
    </p:spTree>
    <p:extLst>
      <p:ext uri="{BB962C8B-B14F-4D97-AF65-F5344CB8AC3E}">
        <p14:creationId xmlns:p14="http://schemas.microsoft.com/office/powerpoint/2010/main" val="3197339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912EE01C-DE42-6E48-F6E8-17C5AE7C06C5}"/>
              </a:ext>
            </a:extLst>
          </p:cNvPr>
          <p:cNvSpPr txBox="1"/>
          <p:nvPr/>
        </p:nvSpPr>
        <p:spPr bwMode="auto">
          <a:xfrm>
            <a:off x="838200" y="365125"/>
            <a:ext cx="10515600" cy="942467"/>
          </a:xfrm>
          <a:prstGeom prst="rect">
            <a:avLst/>
          </a:prstGeom>
          <a:noFill/>
          <a:ln>
            <a:no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a:lnSpc>
                <a:spcPct val="90000"/>
              </a:lnSpc>
              <a:spcAft>
                <a:spcPts val="600"/>
              </a:spcAft>
            </a:pPr>
            <a:r>
              <a:rPr lang="sv-SE" sz="4400" b="1" dirty="0">
                <a:latin typeface="+mj-lt"/>
                <a:ea typeface="+mj-ea"/>
                <a:cs typeface="+mj-cs"/>
              </a:rPr>
              <a:t>Utveckling av Samvaroverksamheten</a:t>
            </a:r>
            <a:endParaRPr lang="sv-SE" sz="4400" kern="1200" noProof="0" dirty="0">
              <a:latin typeface="+mj-lt"/>
              <a:ea typeface="+mj-ea"/>
              <a:cs typeface="+mj-cs"/>
            </a:endParaRPr>
          </a:p>
        </p:txBody>
      </p:sp>
      <p:sp>
        <p:nvSpPr>
          <p:cNvPr id="3" name="Underrubrik 2">
            <a:extLst>
              <a:ext uri="{FF2B5EF4-FFF2-40B4-BE49-F238E27FC236}">
                <a16:creationId xmlns:a16="http://schemas.microsoft.com/office/drawing/2014/main" id="{8A7923FB-8ADD-8E35-0096-6566AC800B85}"/>
              </a:ext>
            </a:extLst>
          </p:cNvPr>
          <p:cNvSpPr>
            <a:spLocks noGrp="1"/>
          </p:cNvSpPr>
          <p:nvPr>
            <p:ph idx="1"/>
          </p:nvPr>
        </p:nvSpPr>
        <p:spPr>
          <a:xfrm>
            <a:off x="838200" y="1143000"/>
            <a:ext cx="10515600" cy="5033963"/>
          </a:xfrm>
        </p:spPr>
        <p:txBody>
          <a:bodyPr vert="horz" wrap="square" lIns="91440" tIns="45720" rIns="91440" bIns="45720" numCol="1" rtlCol="0" anchor="t" anchorCtr="0" compatLnSpc="1">
            <a:prstTxWarp prst="textNoShape">
              <a:avLst/>
            </a:prstTxWarp>
            <a:normAutofit fontScale="85000" lnSpcReduction="20000"/>
          </a:bodyPr>
          <a:lstStyle/>
          <a:p>
            <a:pPr fontAlgn="base">
              <a:lnSpc>
                <a:spcPct val="107000"/>
              </a:lnSpc>
              <a:spcAft>
                <a:spcPts val="800"/>
              </a:spcAft>
            </a:pPr>
            <a:r>
              <a:rPr lang="sv-SE"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Andelen äldre i befolkningen ökar markant de närmaste tio åren. För att möta framtiden kräves nya arbetssätt. Vikten av förebyggande och hälsofrämjande insatser för äldres fysiska och psykiska hälsa lyfts fram i forskningen. Forskningen visar att det finns starkare evidens för insatser som främjar ett flertal livsstilsfaktorer och som har betydelse för ett hälsosamt åldrande, bland annat social gemenskap, fysisk aktivitet och matvanor. </a:t>
            </a:r>
            <a:endParaRPr lang="sv-SE" sz="1400" kern="100" dirty="0">
              <a:effectLst/>
              <a:latin typeface="Aptos" panose="020B0004020202020204" pitchFamily="34" charset="0"/>
              <a:ea typeface="Aptos" panose="020B0004020202020204" pitchFamily="34" charset="0"/>
              <a:cs typeface="Times New Roman" panose="02020603050405020304" pitchFamily="18" charset="0"/>
            </a:endParaRPr>
          </a:p>
          <a:p>
            <a:pPr fontAlgn="base">
              <a:lnSpc>
                <a:spcPct val="107000"/>
              </a:lnSpc>
              <a:spcAft>
                <a:spcPts val="800"/>
              </a:spcAft>
            </a:pPr>
            <a:r>
              <a:rPr lang="sv-SE"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Äldreomsorgen behöver tänka nytt, skapa rätt förväntningar utifrån rådande förutsättningar och stödja seniorerna att kunna leva självständigt så länge som möjligt. </a:t>
            </a:r>
            <a:endParaRPr lang="sv-SE" sz="1400" kern="100" dirty="0">
              <a:effectLst/>
              <a:latin typeface="Aptos" panose="020B0004020202020204" pitchFamily="34" charset="0"/>
              <a:ea typeface="Aptos" panose="020B0004020202020204" pitchFamily="34" charset="0"/>
              <a:cs typeface="Times New Roman" panose="02020603050405020304" pitchFamily="18" charset="0"/>
            </a:endParaRPr>
          </a:p>
          <a:p>
            <a:pPr fontAlgn="base">
              <a:lnSpc>
                <a:spcPct val="107000"/>
              </a:lnSpc>
              <a:spcAft>
                <a:spcPts val="800"/>
              </a:spcAft>
            </a:pPr>
            <a:r>
              <a:rPr lang="sv-SE"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Invånaren, såväl blivande seniorer som anhöriga, behöver få insikt i hur framtidens äldreomsorg ser ut och vilket egenansvar som var och en behöver ta.</a:t>
            </a:r>
            <a:r>
              <a:rPr lang="sv-SE" sz="1600" strike="sngStrike"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endParaRPr lang="sv-SE" sz="1400" kern="100" dirty="0">
              <a:effectLst/>
              <a:latin typeface="Aptos" panose="020B0004020202020204" pitchFamily="34" charset="0"/>
              <a:ea typeface="Aptos" panose="020B0004020202020204" pitchFamily="34" charset="0"/>
              <a:cs typeface="Times New Roman" panose="02020603050405020304" pitchFamily="18" charset="0"/>
            </a:endParaRPr>
          </a:p>
          <a:p>
            <a:pPr fontAlgn="base">
              <a:lnSpc>
                <a:spcPct val="107000"/>
              </a:lnSpc>
              <a:spcAft>
                <a:spcPts val="800"/>
              </a:spcAft>
            </a:pPr>
            <a:r>
              <a:rPr lang="sv-SE"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Utveckla Samvaron som genom samverkan internt och externt synliggör seniorernas val och möjlighet att påverka sitt seniorliv. Effekten som ska nås på långsikt är att fler äldre ska kunna leva ett så självständigt liv som möjligt.</a:t>
            </a:r>
            <a:endParaRPr lang="sv-SE"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spcAft>
                <a:spcPts val="800"/>
              </a:spcAft>
              <a:buFont typeface="Symbol" panose="05050102010706020507" pitchFamily="18" charset="2"/>
              <a:buChar char=""/>
            </a:pPr>
            <a:r>
              <a:rPr lang="sv-SE"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Nå ut med sina insatser till en större andel av piteåborna än idag </a:t>
            </a:r>
            <a:endParaRPr lang="sv-SE"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spcAft>
                <a:spcPts val="800"/>
              </a:spcAft>
              <a:buFont typeface="Symbol" panose="05050102010706020507" pitchFamily="18" charset="2"/>
              <a:buChar char=""/>
            </a:pPr>
            <a:r>
              <a:rPr lang="sv-SE"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Erbjuda förebyggande insatser utifrån evidens o Utforma ” funktion” i syfte att seniorer ska få information som stödjer fler att leva ett självständigt och gott seniorliv </a:t>
            </a:r>
            <a:endParaRPr lang="sv-SE"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spcAft>
                <a:spcPts val="800"/>
              </a:spcAft>
              <a:buFont typeface="Symbol" panose="05050102010706020507" pitchFamily="18" charset="2"/>
              <a:buChar char=""/>
            </a:pPr>
            <a:r>
              <a:rPr lang="sv-SE"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Öka kunskapen inom området digitalisering </a:t>
            </a:r>
            <a:endParaRPr lang="sv-SE"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spcAft>
                <a:spcPts val="800"/>
              </a:spcAft>
              <a:buFont typeface="Symbol" panose="05050102010706020507" pitchFamily="18" charset="2"/>
              <a:buChar char=""/>
            </a:pPr>
            <a:r>
              <a:rPr lang="sv-SE"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Vara del i civilsamhället med fler samarbetsformer och partnerskap </a:t>
            </a:r>
            <a:endParaRPr lang="sv-SE" sz="1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spcAft>
                <a:spcPts val="800"/>
              </a:spcAft>
              <a:buFont typeface="Symbol" panose="05050102010706020507" pitchFamily="18" charset="2"/>
              <a:buChar char=""/>
            </a:pPr>
            <a:r>
              <a:rPr lang="sv-SE" sz="16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Omvärldsbevaka information som berör preventions uppdrag från andra kommuner och andra intressanta aktörer.</a:t>
            </a:r>
            <a:endParaRPr lang="sv-SE" sz="1400" kern="100" dirty="0">
              <a:effectLst/>
              <a:latin typeface="Aptos" panose="020B0004020202020204" pitchFamily="34" charset="0"/>
              <a:ea typeface="Aptos" panose="020B0004020202020204" pitchFamily="34" charset="0"/>
              <a:cs typeface="Times New Roman" panose="02020603050405020304" pitchFamily="18" charset="0"/>
            </a:endParaRPr>
          </a:p>
          <a:p>
            <a:pPr marL="285750">
              <a:spcBef>
                <a:spcPts val="1000"/>
              </a:spcBef>
            </a:pPr>
            <a:endParaRPr lang="sv-SE" sz="1500" noProof="0" dirty="0"/>
          </a:p>
        </p:txBody>
      </p:sp>
    </p:spTree>
    <p:extLst>
      <p:ext uri="{BB962C8B-B14F-4D97-AF65-F5344CB8AC3E}">
        <p14:creationId xmlns:p14="http://schemas.microsoft.com/office/powerpoint/2010/main" val="1693380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F8843-8ECA-17DC-C1C5-BF10605F8CC4}"/>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C8EC33F-88A8-CA9A-C2DD-B66552D1F29B}"/>
              </a:ext>
            </a:extLst>
          </p:cNvPr>
          <p:cNvSpPr>
            <a:spLocks noGrp="1"/>
          </p:cNvSpPr>
          <p:nvPr>
            <p:ph type="title"/>
          </p:nvPr>
        </p:nvSpPr>
        <p:spPr/>
        <p:txBody>
          <a:bodyPr/>
          <a:lstStyle/>
          <a:p>
            <a:pPr algn="ctr"/>
            <a:r>
              <a:rPr lang="sv-SE" sz="28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Beslut om verksamhetsminskning</a:t>
            </a:r>
            <a:br>
              <a:rPr lang="sv-SE" sz="2000" kern="100" dirty="0">
                <a:effectLst/>
                <a:latin typeface="Aptos" panose="020B0004020202020204" pitchFamily="34" charset="0"/>
                <a:ea typeface="Aptos" panose="020B0004020202020204" pitchFamily="34" charset="0"/>
                <a:cs typeface="Times New Roman" panose="02020603050405020304" pitchFamily="18" charset="0"/>
              </a:rPr>
            </a:br>
            <a:br>
              <a:rPr lang="sv-SE" sz="2800" b="1" noProof="0" dirty="0"/>
            </a:br>
            <a:endParaRPr lang="sv-SE" sz="2800" noProof="0" dirty="0"/>
          </a:p>
        </p:txBody>
      </p:sp>
      <p:sp>
        <p:nvSpPr>
          <p:cNvPr id="3" name="Platshållare för innehåll 2">
            <a:extLst>
              <a:ext uri="{FF2B5EF4-FFF2-40B4-BE49-F238E27FC236}">
                <a16:creationId xmlns:a16="http://schemas.microsoft.com/office/drawing/2014/main" id="{F9BE5FC7-3346-614C-2800-8ADD9339888C}"/>
              </a:ext>
            </a:extLst>
          </p:cNvPr>
          <p:cNvSpPr>
            <a:spLocks noGrp="1"/>
          </p:cNvSpPr>
          <p:nvPr>
            <p:ph idx="1"/>
          </p:nvPr>
        </p:nvSpPr>
        <p:spPr/>
        <p:txBody>
          <a:bodyPr/>
          <a:lstStyle/>
          <a:p>
            <a:pPr fontAlgn="base">
              <a:lnSpc>
                <a:spcPct val="107000"/>
              </a:lnSpc>
              <a:spcAft>
                <a:spcPts val="800"/>
              </a:spcAft>
            </a:pPr>
            <a:r>
              <a:rPr lang="sv-SE"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Socialnämnden beslutade 2024-10-30 att verksamheten ska minskas från 3,8 </a:t>
            </a:r>
            <a:r>
              <a:rPr lang="sv-SE" sz="20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åa</a:t>
            </a:r>
            <a:r>
              <a:rPr lang="sv-SE"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till 2 </a:t>
            </a:r>
            <a:r>
              <a:rPr lang="sv-SE" sz="20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åa</a:t>
            </a:r>
            <a:r>
              <a:rPr lang="sv-SE"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Det innebär att en stor förändring av verksamheten behöver ske. </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l">
              <a:buNone/>
            </a:pPr>
            <a:endParaRPr lang="sv-SE" sz="2000" noProof="0" dirty="0"/>
          </a:p>
        </p:txBody>
      </p:sp>
    </p:spTree>
    <p:extLst>
      <p:ext uri="{BB962C8B-B14F-4D97-AF65-F5344CB8AC3E}">
        <p14:creationId xmlns:p14="http://schemas.microsoft.com/office/powerpoint/2010/main" val="1591623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9DEC7-ABC8-C407-0827-E10008A5416C}"/>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0581D848-5B01-075E-0A84-C34B46DD95B2}"/>
              </a:ext>
            </a:extLst>
          </p:cNvPr>
          <p:cNvSpPr>
            <a:spLocks noGrp="1"/>
          </p:cNvSpPr>
          <p:nvPr>
            <p:ph type="title"/>
          </p:nvPr>
        </p:nvSpPr>
        <p:spPr/>
        <p:txBody>
          <a:bodyPr/>
          <a:lstStyle/>
          <a:p>
            <a:pPr algn="ctr"/>
            <a:r>
              <a:rPr lang="sv-SE" sz="2800" b="1" noProof="0" dirty="0"/>
              <a:t>Målet med Seniortorg i Piteå</a:t>
            </a:r>
            <a:endParaRPr lang="sv-SE" sz="2800" noProof="0" dirty="0"/>
          </a:p>
        </p:txBody>
      </p:sp>
      <p:sp>
        <p:nvSpPr>
          <p:cNvPr id="3" name="Platshållare för innehåll 2">
            <a:extLst>
              <a:ext uri="{FF2B5EF4-FFF2-40B4-BE49-F238E27FC236}">
                <a16:creationId xmlns:a16="http://schemas.microsoft.com/office/drawing/2014/main" id="{F3B568D6-4DC5-3A71-75BA-E5C6D3980C73}"/>
              </a:ext>
            </a:extLst>
          </p:cNvPr>
          <p:cNvSpPr>
            <a:spLocks noGrp="1"/>
          </p:cNvSpPr>
          <p:nvPr>
            <p:ph idx="1"/>
          </p:nvPr>
        </p:nvSpPr>
        <p:spPr/>
        <p:txBody>
          <a:bodyPr/>
          <a:lstStyle/>
          <a:p>
            <a:pPr marL="0" indent="0">
              <a:buNone/>
            </a:pPr>
            <a:endParaRPr lang="sv-SE" sz="1800" b="1" dirty="0">
              <a:effectLst/>
              <a:latin typeface="Gill Sans MT" panose="020B0502020104020203" pitchFamily="34" charset="0"/>
              <a:ea typeface="Times New Roman" panose="02020603050405020304" pitchFamily="18" charset="0"/>
            </a:endParaRPr>
          </a:p>
          <a:p>
            <a:pPr marL="0" indent="0" fontAlgn="base">
              <a:lnSpc>
                <a:spcPct val="107000"/>
              </a:lnSpc>
              <a:spcAft>
                <a:spcPts val="800"/>
              </a:spcAft>
              <a:buNone/>
            </a:pPr>
            <a:r>
              <a:rPr lang="sv-SE" sz="18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Seniortorget är en plats för samverkan inom områden som bidrar till ökad kunskap och inspiration till ett aktivt och rikt seniorliv. Samverkan sker med studieförbund, pensionärsorganisationer, region Norrbotten samt andra aktörer i Piteå kommun.</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fontAlgn="base">
              <a:lnSpc>
                <a:spcPct val="107000"/>
              </a:lnSpc>
              <a:spcAft>
                <a:spcPts val="800"/>
              </a:spcAft>
              <a:buNone/>
            </a:pPr>
            <a:r>
              <a:rPr lang="sv-SE" sz="18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Piteå kommuns blivande seniorer och seniorer ska kunna leva ett gott och självständigt liv så långt det är möjligt. Vid Seniortorget ska man få guidning, information och inspiration om hur man kan påverka och planera sitt liv utifrån aktiva val. </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l">
              <a:buNone/>
            </a:pPr>
            <a:endParaRPr lang="sv-SE" sz="2000" noProof="0" dirty="0"/>
          </a:p>
        </p:txBody>
      </p:sp>
    </p:spTree>
    <p:extLst>
      <p:ext uri="{BB962C8B-B14F-4D97-AF65-F5344CB8AC3E}">
        <p14:creationId xmlns:p14="http://schemas.microsoft.com/office/powerpoint/2010/main" val="688886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019BE-8B86-3B13-01C2-3B8EF892AAD9}"/>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E55F5AC5-AF59-A98E-EC8A-572EC44B0D96}"/>
              </a:ext>
            </a:extLst>
          </p:cNvPr>
          <p:cNvSpPr>
            <a:spLocks noGrp="1"/>
          </p:cNvSpPr>
          <p:nvPr>
            <p:ph type="title"/>
          </p:nvPr>
        </p:nvSpPr>
        <p:spPr/>
        <p:txBody>
          <a:bodyPr/>
          <a:lstStyle/>
          <a:p>
            <a:pPr algn="ctr"/>
            <a:r>
              <a:rPr lang="sv-SE" sz="2800" b="1" noProof="0" dirty="0"/>
              <a:t>Verksamhetsidé</a:t>
            </a:r>
            <a:endParaRPr lang="sv-SE" sz="2800" noProof="0" dirty="0"/>
          </a:p>
        </p:txBody>
      </p:sp>
      <p:sp>
        <p:nvSpPr>
          <p:cNvPr id="3" name="Platshållare för innehåll 2">
            <a:extLst>
              <a:ext uri="{FF2B5EF4-FFF2-40B4-BE49-F238E27FC236}">
                <a16:creationId xmlns:a16="http://schemas.microsoft.com/office/drawing/2014/main" id="{DF6CB783-F858-DB1F-3F85-7113BC8268A0}"/>
              </a:ext>
            </a:extLst>
          </p:cNvPr>
          <p:cNvSpPr>
            <a:spLocks noGrp="1"/>
          </p:cNvSpPr>
          <p:nvPr>
            <p:ph idx="1"/>
          </p:nvPr>
        </p:nvSpPr>
        <p:spPr/>
        <p:txBody>
          <a:bodyPr/>
          <a:lstStyle/>
          <a:p>
            <a:pPr marL="0" indent="0">
              <a:buNone/>
            </a:pPr>
            <a:endParaRPr lang="sv-SE" sz="1800" b="1" dirty="0">
              <a:effectLst/>
              <a:latin typeface="Gill Sans MT" panose="020B0502020104020203" pitchFamily="34" charset="0"/>
              <a:ea typeface="Times New Roman" panose="02020603050405020304" pitchFamily="18" charset="0"/>
            </a:endParaRPr>
          </a:p>
          <a:p>
            <a:pPr marL="342900" lvl="0" indent="-342900" fontAlgn="base">
              <a:lnSpc>
                <a:spcPct val="107000"/>
              </a:lnSpc>
              <a:buFont typeface="Symbol" panose="05050102010706020507" pitchFamily="18" charset="2"/>
              <a:buChar char=""/>
            </a:pPr>
            <a:r>
              <a:rPr lang="sv-SE" sz="18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Arbeta förebyggande med målet friskvård och kvarboende, i ett så tidigt skede som möjligt.</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buFont typeface="Symbol" panose="05050102010706020507" pitchFamily="18" charset="2"/>
              <a:buChar char=""/>
            </a:pPr>
            <a:r>
              <a:rPr lang="sv-SE" sz="18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Överbygga teknikgap</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buFont typeface="Symbol" panose="05050102010706020507" pitchFamily="18" charset="2"/>
              <a:buChar char=""/>
            </a:pPr>
            <a:r>
              <a:rPr lang="sv-SE" sz="18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Lotsa seniorer till föreningar. Verksamhetens aktiviteter som utgår från femfingermodellen. Verksamheten ska kunna ge guidning, information och inspiration om hur man kan påverka och planera sitt liv utifrån aktiva val. </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buFont typeface="Symbol" panose="05050102010706020507" pitchFamily="18" charset="2"/>
              <a:buChar char=""/>
            </a:pPr>
            <a:r>
              <a:rPr lang="sv-SE" sz="18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Nå ut med information utifrån evidens och genom att få pröva.</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buFont typeface="Symbol" panose="05050102010706020507" pitchFamily="18" charset="2"/>
              <a:buChar char=""/>
            </a:pPr>
            <a:r>
              <a:rPr lang="sv-SE" sz="18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Nå fler seniorer med information</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spcAft>
                <a:spcPts val="800"/>
              </a:spcAft>
              <a:buFont typeface="Symbol" panose="05050102010706020507" pitchFamily="18" charset="2"/>
              <a:buChar char=""/>
            </a:pPr>
            <a:r>
              <a:rPr lang="sv-SE" sz="18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Öppettider mån-fre 12:00-15:00</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fontAlgn="base">
              <a:lnSpc>
                <a:spcPct val="107000"/>
              </a:lnSpc>
              <a:spcAft>
                <a:spcPts val="800"/>
              </a:spcAft>
              <a:buNone/>
            </a:pP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l">
              <a:buNone/>
            </a:pPr>
            <a:endParaRPr lang="sv-SE" sz="2000" noProof="0" dirty="0"/>
          </a:p>
        </p:txBody>
      </p:sp>
    </p:spTree>
    <p:extLst>
      <p:ext uri="{BB962C8B-B14F-4D97-AF65-F5344CB8AC3E}">
        <p14:creationId xmlns:p14="http://schemas.microsoft.com/office/powerpoint/2010/main" val="1786790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4A361-83AE-4AD4-4F2E-A56124D154F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8971012-B3F6-FDF1-26B3-7F5B2D4B6E6E}"/>
              </a:ext>
            </a:extLst>
          </p:cNvPr>
          <p:cNvSpPr>
            <a:spLocks noGrp="1"/>
          </p:cNvSpPr>
          <p:nvPr>
            <p:ph type="title"/>
          </p:nvPr>
        </p:nvSpPr>
        <p:spPr>
          <a:xfrm>
            <a:off x="838200" y="365125"/>
            <a:ext cx="10515600" cy="741299"/>
          </a:xfrm>
        </p:spPr>
        <p:txBody>
          <a:bodyPr/>
          <a:lstStyle/>
          <a:p>
            <a:pPr algn="ctr"/>
            <a:r>
              <a:rPr lang="sv-SE" sz="2800" b="1" noProof="0" dirty="0"/>
              <a:t>Förslag till verksamhetsförändring</a:t>
            </a:r>
            <a:br>
              <a:rPr lang="sv-SE" sz="2800" b="1" noProof="0" dirty="0"/>
            </a:br>
            <a:endParaRPr lang="sv-SE" sz="2800" noProof="0" dirty="0"/>
          </a:p>
        </p:txBody>
      </p:sp>
      <p:sp>
        <p:nvSpPr>
          <p:cNvPr id="3" name="Platshållare för innehåll 2">
            <a:extLst>
              <a:ext uri="{FF2B5EF4-FFF2-40B4-BE49-F238E27FC236}">
                <a16:creationId xmlns:a16="http://schemas.microsoft.com/office/drawing/2014/main" id="{133F6481-FCE5-C32F-884D-6E726C73E0B5}"/>
              </a:ext>
            </a:extLst>
          </p:cNvPr>
          <p:cNvSpPr>
            <a:spLocks noGrp="1"/>
          </p:cNvSpPr>
          <p:nvPr>
            <p:ph idx="1"/>
          </p:nvPr>
        </p:nvSpPr>
        <p:spPr>
          <a:xfrm>
            <a:off x="838200" y="841248"/>
            <a:ext cx="10515600" cy="5335715"/>
          </a:xfrm>
        </p:spPr>
        <p:txBody>
          <a:bodyPr/>
          <a:lstStyle/>
          <a:p>
            <a:pPr marL="0" indent="0" fontAlgn="base">
              <a:lnSpc>
                <a:spcPct val="107000"/>
              </a:lnSpc>
              <a:spcAft>
                <a:spcPts val="800"/>
              </a:spcAft>
              <a:buNone/>
            </a:pPr>
            <a:r>
              <a:rPr lang="sv-SE" sz="2000" b="1"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Följande aspekter är inkluderade:</a:t>
            </a:r>
            <a:endParaRPr lang="sv-SE" sz="1800" b="1"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buFont typeface="Symbol" panose="05050102010706020507" pitchFamily="18" charset="2"/>
              <a:buChar char=""/>
            </a:pPr>
            <a:r>
              <a:rPr lang="sv-SE"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Nya SOL planeras att träda i kraft i juli 2025 och innebär bland annat att Socialtjänsten ska arbeta mer förebyggande</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buFont typeface="Symbol" panose="05050102010706020507" pitchFamily="18" charset="2"/>
              <a:buChar char=""/>
            </a:pPr>
            <a:r>
              <a:rPr lang="sv-SE"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Nerdragning av personal motsvarande 1,8 </a:t>
            </a:r>
            <a:r>
              <a:rPr lang="sv-SE" sz="2000" kern="0" dirty="0" err="1">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åa</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fontAlgn="base">
              <a:lnSpc>
                <a:spcPct val="107000"/>
              </a:lnSpc>
              <a:spcAft>
                <a:spcPts val="800"/>
              </a:spcAft>
              <a:buNone/>
            </a:pPr>
            <a:r>
              <a:rPr lang="sv-SE" sz="2000" b="1"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Förändringen behöver göras succesivt:</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buFont typeface="Symbol" panose="05050102010706020507" pitchFamily="18" charset="2"/>
              <a:buChar char=""/>
            </a:pPr>
            <a:r>
              <a:rPr lang="sv-SE"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Seniorsamordnare anställs med uppdrag att starta upp ”seniortorgsverksamhet”, förslagsvis i lokal i centrala delarna av stan </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buFont typeface="Symbol" panose="05050102010706020507" pitchFamily="18" charset="2"/>
              <a:buChar char=""/>
            </a:pPr>
            <a:r>
              <a:rPr lang="sv-SE"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Socialtjänsten fortsätter finansiera personal som planerar aktiviteterna på trygghetsboendena (samvaroverksamhet) på Hamnplan, </a:t>
            </a:r>
            <a:r>
              <a:rPr lang="sv-SE" sz="2000" kern="0" dirty="0" err="1">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Källbo</a:t>
            </a:r>
            <a:r>
              <a:rPr lang="sv-SE"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Hortlaxgården samt Öjagården med minskade öppettider. I </a:t>
            </a:r>
            <a:r>
              <a:rPr lang="sv-SE" sz="2000" kern="0" dirty="0" err="1">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Roknäs</a:t>
            </a:r>
            <a:r>
              <a:rPr lang="sv-SE"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Norrfjärden samt Rosvik behöver en översyn också göras av verksamheten samt förmodligen minskning av öppettiderna. </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fontAlgn="base">
              <a:lnSpc>
                <a:spcPct val="107000"/>
              </a:lnSpc>
              <a:spcAft>
                <a:spcPts val="800"/>
              </a:spcAft>
              <a:buFont typeface="Symbol" panose="05050102010706020507" pitchFamily="18" charset="2"/>
              <a:buChar char=""/>
            </a:pPr>
            <a:r>
              <a:rPr lang="sv-SE" sz="2000" kern="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Dialog med fastighetsägarna om deras del i trygghetboendets koncept.</a:t>
            </a:r>
            <a:endParaRPr lang="sv-SE"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l">
              <a:buNone/>
            </a:pPr>
            <a:endParaRPr lang="sv-SE" sz="2000" noProof="0" dirty="0"/>
          </a:p>
        </p:txBody>
      </p:sp>
    </p:spTree>
    <p:extLst>
      <p:ext uri="{BB962C8B-B14F-4D97-AF65-F5344CB8AC3E}">
        <p14:creationId xmlns:p14="http://schemas.microsoft.com/office/powerpoint/2010/main" val="1372687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FE549-BA0B-DFB0-2514-6E03912B2BA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CD8B5B6D-93C7-7EA9-A39C-325955096638}"/>
              </a:ext>
            </a:extLst>
          </p:cNvPr>
          <p:cNvSpPr>
            <a:spLocks noGrp="1"/>
          </p:cNvSpPr>
          <p:nvPr>
            <p:ph type="title"/>
          </p:nvPr>
        </p:nvSpPr>
        <p:spPr>
          <a:xfrm>
            <a:off x="838200" y="557784"/>
            <a:ext cx="10515600" cy="713232"/>
          </a:xfrm>
        </p:spPr>
        <p:txBody>
          <a:bodyPr/>
          <a:lstStyle/>
          <a:p>
            <a:r>
              <a:rPr lang="sv-SE" sz="2800" b="1" noProof="0" dirty="0"/>
              <a:t> 		Seniortorg</a:t>
            </a:r>
            <a:br>
              <a:rPr lang="sv-SE" sz="2800" b="1" noProof="0" dirty="0"/>
            </a:br>
            <a:endParaRPr lang="sv-SE" sz="2800" noProof="0" dirty="0"/>
          </a:p>
        </p:txBody>
      </p:sp>
      <p:pic>
        <p:nvPicPr>
          <p:cNvPr id="4" name="Platshållare för innehåll 3" descr="En bild som visar rita, text, skiss, clipart&#10;&#10;Automatiskt genererad beskrivning">
            <a:extLst>
              <a:ext uri="{FF2B5EF4-FFF2-40B4-BE49-F238E27FC236}">
                <a16:creationId xmlns:a16="http://schemas.microsoft.com/office/drawing/2014/main" id="{8F0FF078-21B3-F3E0-888E-3C1DA4A828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60104" y="301016"/>
            <a:ext cx="4439968" cy="5720159"/>
          </a:xfrm>
          <a:prstGeom prst="rect">
            <a:avLst/>
          </a:prstGeom>
          <a:noFill/>
        </p:spPr>
      </p:pic>
    </p:spTree>
    <p:extLst>
      <p:ext uri="{BB962C8B-B14F-4D97-AF65-F5344CB8AC3E}">
        <p14:creationId xmlns:p14="http://schemas.microsoft.com/office/powerpoint/2010/main" val="76600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A6E4DD-7685-F46F-3AA0-A2CD8D99204F}"/>
              </a:ext>
            </a:extLst>
          </p:cNvPr>
          <p:cNvSpPr>
            <a:spLocks noGrp="1"/>
          </p:cNvSpPr>
          <p:nvPr>
            <p:ph type="title"/>
          </p:nvPr>
        </p:nvSpPr>
        <p:spPr>
          <a:xfrm>
            <a:off x="838200" y="365125"/>
            <a:ext cx="10515600" cy="1052195"/>
          </a:xfrm>
        </p:spPr>
        <p:txBody>
          <a:bodyPr/>
          <a:lstStyle/>
          <a:p>
            <a:r>
              <a:rPr lang="sv-SE" sz="2800" b="1" noProof="0" dirty="0"/>
              <a:t>Sammanställning synpunkter </a:t>
            </a:r>
            <a:r>
              <a:rPr lang="sv-SE" sz="2800" b="1" noProof="0" dirty="0" err="1"/>
              <a:t>Källbo</a:t>
            </a:r>
            <a:r>
              <a:rPr lang="sv-SE" sz="2800" b="1" noProof="0" dirty="0"/>
              <a:t> </a:t>
            </a:r>
            <a:r>
              <a:rPr lang="sv-SE" sz="2800" noProof="0" dirty="0"/>
              <a:t>(ca 35 p)</a:t>
            </a:r>
          </a:p>
        </p:txBody>
      </p:sp>
      <p:sp>
        <p:nvSpPr>
          <p:cNvPr id="3" name="Platshållare för innehåll 2">
            <a:extLst>
              <a:ext uri="{FF2B5EF4-FFF2-40B4-BE49-F238E27FC236}">
                <a16:creationId xmlns:a16="http://schemas.microsoft.com/office/drawing/2014/main" id="{9BC8B0F9-78BA-1D1A-B591-57459EF23F0E}"/>
              </a:ext>
            </a:extLst>
          </p:cNvPr>
          <p:cNvSpPr>
            <a:spLocks noGrp="1"/>
          </p:cNvSpPr>
          <p:nvPr>
            <p:ph idx="1"/>
          </p:nvPr>
        </p:nvSpPr>
        <p:spPr>
          <a:xfrm>
            <a:off x="838200" y="1188720"/>
            <a:ext cx="10515600" cy="4988243"/>
          </a:xfrm>
        </p:spPr>
        <p:txBody>
          <a:bodyPr/>
          <a:lstStyle/>
          <a:p>
            <a:pPr marL="0" indent="0">
              <a:buNone/>
            </a:pPr>
            <a:r>
              <a:rPr lang="sv-SE" sz="1800" b="1" dirty="0">
                <a:effectLst/>
                <a:latin typeface="Gill Sans MT" panose="020B0502020104020203" pitchFamily="34" charset="0"/>
                <a:ea typeface="Times New Roman" panose="02020603050405020304" pitchFamily="18" charset="0"/>
                <a:cs typeface="Times New Roman" panose="02020603050405020304" pitchFamily="18" charset="0"/>
              </a:rPr>
              <a:t>Populära aktiviteter:</a:t>
            </a:r>
          </a:p>
          <a:p>
            <a:r>
              <a:rPr lang="sv-SE" sz="1200" dirty="0">
                <a:effectLst/>
                <a:latin typeface="Gill Sans MT" panose="020B0502020104020203" pitchFamily="34" charset="0"/>
                <a:ea typeface="Times New Roman" panose="02020603050405020304" pitchFamily="18" charset="0"/>
              </a:rPr>
              <a:t>Samlas och träffa andra är viktigt och att dricka kaffe.</a:t>
            </a:r>
            <a:endParaRPr lang="sv-SE" sz="1200" dirty="0">
              <a:effectLst/>
              <a:latin typeface="Times New Roman" panose="02020603050405020304" pitchFamily="18" charset="0"/>
              <a:ea typeface="Times New Roman" panose="02020603050405020304" pitchFamily="18" charset="0"/>
            </a:endParaRPr>
          </a:p>
          <a:p>
            <a:r>
              <a:rPr lang="sv-SE" sz="1200" b="0" dirty="0">
                <a:effectLst/>
                <a:latin typeface="Gill Sans MT" panose="020B0502020104020203" pitchFamily="34" charset="0"/>
                <a:ea typeface="Times New Roman" panose="02020603050405020304" pitchFamily="18" charset="0"/>
                <a:cs typeface="Times New Roman" panose="02020603050405020304" pitchFamily="18" charset="0"/>
              </a:rPr>
              <a:t>Kaffepengarna har gått till underhållning – mkt bra. Varför ska ni ändra på det?</a:t>
            </a: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200" dirty="0">
                <a:effectLst/>
                <a:latin typeface="Gill Sans MT" panose="020B0502020104020203" pitchFamily="34" charset="0"/>
                <a:ea typeface="Times New Roman" panose="02020603050405020304" pitchFamily="18" charset="0"/>
              </a:rPr>
              <a:t>Samordnaren är en stor tillgång trevlig och bakar gott fika.</a:t>
            </a: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marL="0" indent="0">
              <a:buNone/>
            </a:pPr>
            <a:r>
              <a:rPr lang="sv-SE" sz="1800" b="1" dirty="0">
                <a:effectLst/>
                <a:latin typeface="Gill Sans MT" panose="020B0502020104020203" pitchFamily="34" charset="0"/>
                <a:ea typeface="Times New Roman" panose="02020603050405020304" pitchFamily="18" charset="0"/>
                <a:cs typeface="Times New Roman" panose="02020603050405020304" pitchFamily="18" charset="0"/>
              </a:rPr>
              <a:t>Synpunkter:</a:t>
            </a:r>
          </a:p>
          <a:p>
            <a:r>
              <a:rPr lang="sv-SE" sz="1200" dirty="0">
                <a:effectLst/>
                <a:latin typeface="Gill Sans MT" panose="020B0502020104020203" pitchFamily="34" charset="0"/>
                <a:ea typeface="Times New Roman" panose="02020603050405020304" pitchFamily="18" charset="0"/>
              </a:rPr>
              <a:t>Vill ha mer tid (2 ggr/vecka är för lite)</a:t>
            </a:r>
            <a:endParaRPr lang="sv-SE" sz="1200" dirty="0">
              <a:effectLst/>
              <a:latin typeface="Times New Roman" panose="02020603050405020304" pitchFamily="18" charset="0"/>
              <a:ea typeface="Times New Roman" panose="02020603050405020304" pitchFamily="18" charset="0"/>
            </a:endParaRPr>
          </a:p>
          <a:p>
            <a:r>
              <a:rPr lang="sv-SE" sz="1200" b="0" dirty="0">
                <a:effectLst/>
                <a:latin typeface="Gill Sans MT" panose="020B0502020104020203" pitchFamily="34" charset="0"/>
                <a:ea typeface="Times New Roman" panose="02020603050405020304" pitchFamily="18" charset="0"/>
                <a:cs typeface="Times New Roman" panose="02020603050405020304" pitchFamily="18" charset="0"/>
              </a:rPr>
              <a:t>Det är småsummor man sparar när man drar ned på verksamheten – varför ska det sparas på äldre.</a:t>
            </a: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200" dirty="0">
                <a:effectLst/>
                <a:latin typeface="Gill Sans MT" panose="020B0502020104020203" pitchFamily="34" charset="0"/>
                <a:ea typeface="Times New Roman" panose="02020603050405020304" pitchFamily="18" charset="0"/>
              </a:rPr>
              <a:t>Vad händer i framtiden? Det blir inte billigare.</a:t>
            </a:r>
            <a:endParaRPr lang="sv-SE" sz="1200" dirty="0">
              <a:effectLst/>
              <a:latin typeface="Times New Roman" panose="02020603050405020304" pitchFamily="18" charset="0"/>
              <a:ea typeface="Times New Roman" panose="02020603050405020304" pitchFamily="18" charset="0"/>
            </a:endParaRPr>
          </a:p>
          <a:p>
            <a:r>
              <a:rPr lang="sv-SE" sz="1200" b="0" dirty="0">
                <a:effectLst/>
                <a:latin typeface="Gill Sans MT" panose="020B0502020104020203" pitchFamily="34" charset="0"/>
                <a:ea typeface="Times New Roman" panose="02020603050405020304" pitchFamily="18" charset="0"/>
                <a:cs typeface="Times New Roman" panose="02020603050405020304" pitchFamily="18" charset="0"/>
              </a:rPr>
              <a:t>Matsalen som försvann är en stor saknad</a:t>
            </a: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200" dirty="0">
                <a:effectLst/>
                <a:latin typeface="Gill Sans MT" panose="020B0502020104020203" pitchFamily="34" charset="0"/>
                <a:ea typeface="Times New Roman" panose="02020603050405020304" pitchFamily="18" charset="0"/>
              </a:rPr>
              <a:t>Hur många är villig att betala mer för kaffe och fika?</a:t>
            </a:r>
            <a:endParaRPr lang="sv-SE" sz="1200" dirty="0">
              <a:effectLst/>
              <a:latin typeface="Times New Roman" panose="02020603050405020304" pitchFamily="18" charset="0"/>
              <a:ea typeface="Times New Roman" panose="02020603050405020304" pitchFamily="18" charset="0"/>
            </a:endParaRPr>
          </a:p>
          <a:p>
            <a:r>
              <a:rPr lang="sv-SE" sz="1200" b="0" dirty="0">
                <a:effectLst/>
                <a:latin typeface="Gill Sans MT" panose="020B0502020104020203" pitchFamily="34" charset="0"/>
                <a:ea typeface="Times New Roman" panose="02020603050405020304" pitchFamily="18" charset="0"/>
                <a:cs typeface="Times New Roman" panose="02020603050405020304" pitchFamily="18" charset="0"/>
              </a:rPr>
              <a:t>Varför ska vi vara som Skellefteå och Umeå?</a:t>
            </a: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200" b="0" dirty="0">
                <a:effectLst/>
                <a:latin typeface="Gill Sans MT" panose="020B0502020104020203" pitchFamily="34" charset="0"/>
                <a:ea typeface="Times New Roman" panose="02020603050405020304" pitchFamily="18" charset="0"/>
                <a:cs typeface="Times New Roman" panose="02020603050405020304" pitchFamily="18" charset="0"/>
              </a:rPr>
              <a:t>Psykisk ohälsa kommer att öka om man sitter själv</a:t>
            </a: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200" dirty="0">
                <a:effectLst/>
                <a:latin typeface="Gill Sans MT" panose="020B0502020104020203" pitchFamily="34" charset="0"/>
                <a:ea typeface="Times New Roman" panose="02020603050405020304" pitchFamily="18" charset="0"/>
              </a:rPr>
              <a:t>Hemtjänsten kommer att vara tvungen att öka sina insatser.</a:t>
            </a:r>
            <a:endParaRPr lang="sv-SE" sz="1200" dirty="0">
              <a:effectLst/>
              <a:latin typeface="Times New Roman" panose="02020603050405020304" pitchFamily="18" charset="0"/>
              <a:ea typeface="Times New Roman" panose="02020603050405020304" pitchFamily="18" charset="0"/>
            </a:endParaRPr>
          </a:p>
          <a:p>
            <a:r>
              <a:rPr lang="sv-SE" sz="1200" b="0" dirty="0">
                <a:effectLst/>
                <a:latin typeface="Gill Sans MT" panose="020B0502020104020203" pitchFamily="34" charset="0"/>
                <a:ea typeface="Times New Roman" panose="02020603050405020304" pitchFamily="18" charset="0"/>
                <a:cs typeface="Times New Roman" panose="02020603050405020304" pitchFamily="18" charset="0"/>
              </a:rPr>
              <a:t>Anhöriga vill att jag ska gå på samvaron och träffa andra.</a:t>
            </a: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200" dirty="0">
                <a:effectLst/>
                <a:latin typeface="Gill Sans MT" panose="020B0502020104020203" pitchFamily="34" charset="0"/>
                <a:ea typeface="Times New Roman" panose="02020603050405020304" pitchFamily="18" charset="0"/>
              </a:rPr>
              <a:t>Hur ofta är samordnaren på plats?</a:t>
            </a:r>
            <a:endParaRPr lang="sv-SE" sz="1200" dirty="0">
              <a:effectLst/>
              <a:latin typeface="Times New Roman" panose="02020603050405020304" pitchFamily="18" charset="0"/>
              <a:ea typeface="Times New Roman" panose="02020603050405020304" pitchFamily="18" charset="0"/>
            </a:endParaRPr>
          </a:p>
          <a:p>
            <a:r>
              <a:rPr lang="sv-SE" sz="1200" b="0" dirty="0">
                <a:effectLst/>
                <a:latin typeface="Gill Sans MT" panose="020B0502020104020203" pitchFamily="34" charset="0"/>
                <a:ea typeface="Times New Roman" panose="02020603050405020304" pitchFamily="18" charset="0"/>
                <a:cs typeface="Times New Roman" panose="02020603050405020304" pitchFamily="18" charset="0"/>
              </a:rPr>
              <a:t>Var ska vi träffas om inte samordnaren är på plats?</a:t>
            </a: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r>
              <a:rPr lang="sv-SE" sz="1200" dirty="0">
                <a:effectLst/>
                <a:latin typeface="Gill Sans MT" panose="020B0502020104020203" pitchFamily="34" charset="0"/>
                <a:ea typeface="Times New Roman" panose="02020603050405020304" pitchFamily="18" charset="0"/>
              </a:rPr>
              <a:t>Ni tänker bara på de yngre pensionärerna.</a:t>
            </a:r>
            <a:endParaRPr lang="sv-SE" sz="1200" dirty="0">
              <a:effectLst/>
              <a:latin typeface="Times New Roman" panose="02020603050405020304" pitchFamily="18" charset="0"/>
              <a:ea typeface="Times New Roman" panose="02020603050405020304" pitchFamily="18" charset="0"/>
            </a:endParaRPr>
          </a:p>
          <a:p>
            <a:r>
              <a:rPr lang="sv-SE" sz="1200" b="0" dirty="0">
                <a:effectLst/>
                <a:latin typeface="Gill Sans MT" panose="020B0502020104020203" pitchFamily="34" charset="0"/>
                <a:ea typeface="Times New Roman" panose="02020603050405020304" pitchFamily="18" charset="0"/>
                <a:cs typeface="Times New Roman" panose="02020603050405020304" pitchFamily="18" charset="0"/>
              </a:rPr>
              <a:t>Önskar möte med socialnämnden och kommunalråden</a:t>
            </a:r>
            <a:endParaRPr lang="sv-SE" sz="1200" b="1" dirty="0">
              <a:effectLst/>
              <a:latin typeface="Gill Sans MT" panose="020B0502020104020203" pitchFamily="34" charset="0"/>
              <a:ea typeface="Times New Roman" panose="02020603050405020304" pitchFamily="18" charset="0"/>
              <a:cs typeface="Times New Roman" panose="02020603050405020304" pitchFamily="18" charset="0"/>
            </a:endParaRPr>
          </a:p>
          <a:p>
            <a:pPr algn="l"/>
            <a:endParaRPr lang="sv-SE" sz="2000" noProof="0" dirty="0"/>
          </a:p>
        </p:txBody>
      </p:sp>
    </p:spTree>
    <p:extLst>
      <p:ext uri="{BB962C8B-B14F-4D97-AF65-F5344CB8AC3E}">
        <p14:creationId xmlns:p14="http://schemas.microsoft.com/office/powerpoint/2010/main" val="3689266067"/>
      </p:ext>
    </p:extLst>
  </p:cSld>
  <p:clrMapOvr>
    <a:masterClrMapping/>
  </p:clrMapOvr>
</p:sld>
</file>

<file path=ppt/theme/theme1.xml><?xml version="1.0" encoding="utf-8"?>
<a:theme xmlns:a="http://schemas.openxmlformats.org/drawingml/2006/main" name="15_Anpassad formgivn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AA327A89-62C2-4E39-868F-D84971BB58C7}" vid="{827E63BC-3217-4070-A248-DA13B557B77E}"/>
    </a:ext>
  </a:extLst>
</a:theme>
</file>

<file path=ppt/theme/theme2.xml><?xml version="1.0" encoding="utf-8"?>
<a:theme xmlns:a="http://schemas.openxmlformats.org/drawingml/2006/main" name="4_Anpassad formgivn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AA327A89-62C2-4E39-868F-D84971BB58C7}" vid="{62B8E66A-0DA7-470E-9DA4-835BD826B560}"/>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C3870C5B3E487408500E7B6816B90D6" ma:contentTypeVersion="6" ma:contentTypeDescription="Skapa ett nytt dokument." ma:contentTypeScope="" ma:versionID="4e51dfbda14abc8314567ad260c2b86a">
  <xsd:schema xmlns:xsd="http://www.w3.org/2001/XMLSchema" xmlns:xs="http://www.w3.org/2001/XMLSchema" xmlns:p="http://schemas.microsoft.com/office/2006/metadata/properties" xmlns:ns2="7f54020a-3a7f-496d-b6cd-af9290913bdd" xmlns:ns3="50e5b7f0-033b-478c-a25a-8b44c3db8787" targetNamespace="http://schemas.microsoft.com/office/2006/metadata/properties" ma:root="true" ma:fieldsID="8ed7176647f7c4b8fb076ab0a922b02c" ns2:_="" ns3:_="">
    <xsd:import namespace="7f54020a-3a7f-496d-b6cd-af9290913bdd"/>
    <xsd:import namespace="50e5b7f0-033b-478c-a25a-8b44c3db878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54020a-3a7f-496d-b6cd-af9290913b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0e5b7f0-033b-478c-a25a-8b44c3db8787" elementFormDefault="qualified">
    <xsd:import namespace="http://schemas.microsoft.com/office/2006/documentManagement/types"/>
    <xsd:import namespace="http://schemas.microsoft.com/office/infopath/2007/PartnerControls"/>
    <xsd:element name="SharedWithUsers" ma:index="11"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0e5b7f0-033b-478c-a25a-8b44c3db8787">
      <UserInfo>
        <DisplayName>Monica Wiklund Holmström</DisplayName>
        <AccountId>14</AccountId>
        <AccountType/>
      </UserInfo>
      <UserInfo>
        <DisplayName>Raimo Roininen</DisplayName>
        <AccountId>12</AccountId>
        <AccountType/>
      </UserInfo>
      <UserInfo>
        <DisplayName>Sofia Stenman</DisplayName>
        <AccountId>6</AccountId>
        <AccountType/>
      </UserInfo>
      <UserInfo>
        <DisplayName>Christer Grahn</DisplayName>
        <AccountId>11</AccountId>
        <AccountType/>
      </UserInfo>
      <UserInfo>
        <DisplayName>Eva Börjesson Öman</DisplayName>
        <AccountId>13</AccountId>
        <AccountType/>
      </UserInfo>
      <UserInfo>
        <DisplayName>Carina Sjaunja</DisplayName>
        <AccountId>31</AccountId>
        <AccountType/>
      </UserInfo>
      <UserInfo>
        <DisplayName>Helena Magnusson</DisplayName>
        <AccountId>10</AccountId>
        <AccountType/>
      </UserInfo>
      <UserInfo>
        <DisplayName>Leena Leijon</DisplayName>
        <AccountId>15</AccountId>
        <AccountType/>
      </UserInfo>
      <UserInfo>
        <DisplayName>Roger Burman</DisplayName>
        <AccountId>16</AccountId>
        <AccountType/>
      </UserInfo>
      <UserInfo>
        <DisplayName>Lena Enqvist</DisplayName>
        <AccountId>17</AccountId>
        <AccountType/>
      </UserInfo>
      <UserInfo>
        <DisplayName>Madeleine Westman</DisplayName>
        <AccountId>50</AccountId>
        <AccountType/>
      </UserInfo>
      <UserInfo>
        <DisplayName>Sofie Isaksson</DisplayName>
        <AccountId>24</AccountId>
        <AccountType/>
      </UserInfo>
      <UserInfo>
        <DisplayName>Åsa Ekberg</DisplayName>
        <AccountId>25</AccountId>
        <AccountType/>
      </UserInfo>
      <UserInfo>
        <DisplayName>Linda Westin</DisplayName>
        <AccountId>23</AccountId>
        <AccountType/>
      </UserInfo>
      <UserInfo>
        <DisplayName>Gunilla Granqvist</DisplayName>
        <AccountId>22</AccountId>
        <AccountType/>
      </UserInfo>
    </SharedWithUsers>
  </documentManagement>
</p:properties>
</file>

<file path=customXml/itemProps1.xml><?xml version="1.0" encoding="utf-8"?>
<ds:datastoreItem xmlns:ds="http://schemas.openxmlformats.org/officeDocument/2006/customXml" ds:itemID="{EEDB31F8-E04A-4A60-A633-2665AF839C71}">
  <ds:schemaRefs>
    <ds:schemaRef ds:uri="http://schemas.microsoft.com/sharepoint/v3/contenttype/forms"/>
  </ds:schemaRefs>
</ds:datastoreItem>
</file>

<file path=customXml/itemProps2.xml><?xml version="1.0" encoding="utf-8"?>
<ds:datastoreItem xmlns:ds="http://schemas.openxmlformats.org/officeDocument/2006/customXml" ds:itemID="{CE9923F3-D865-46A6-B33D-B5601174E514}">
  <ds:schemaRefs>
    <ds:schemaRef ds:uri="50e5b7f0-033b-478c-a25a-8b44c3db8787"/>
    <ds:schemaRef ds:uri="7f54020a-3a7f-496d-b6cd-af9290913bd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1EFC9931-1489-4365-8181-C831D857530E}">
  <ds:schemaRefs>
    <ds:schemaRef ds:uri="http://schemas.microsoft.com/office/2006/documentManagement/types"/>
    <ds:schemaRef ds:uri="http://purl.org/dc/elements/1.1/"/>
    <ds:schemaRef ds:uri="http://www.w3.org/XML/1998/namespace"/>
    <ds:schemaRef ds:uri="50e5b7f0-033b-478c-a25a-8b44c3db8787"/>
    <ds:schemaRef ds:uri="http://purl.org/dc/dcmitype/"/>
    <ds:schemaRef ds:uri="http://schemas.microsoft.com/office/infopath/2007/PartnerControls"/>
    <ds:schemaRef ds:uri="7f54020a-3a7f-496d-b6cd-af9290913bdd"/>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Presentation 16_9 alla färger_2022</Template>
  <TotalTime>1872</TotalTime>
  <Words>1635</Words>
  <Application>Microsoft Office PowerPoint</Application>
  <PresentationFormat>Bredbild</PresentationFormat>
  <Paragraphs>137</Paragraphs>
  <Slides>15</Slides>
  <Notes>1</Notes>
  <HiddenSlides>0</HiddenSlides>
  <MMClips>0</MMClips>
  <ScaleCrop>false</ScaleCrop>
  <HeadingPairs>
    <vt:vector size="6" baseType="variant">
      <vt:variant>
        <vt:lpstr>Använt teckensnitt</vt:lpstr>
      </vt:variant>
      <vt:variant>
        <vt:i4>6</vt:i4>
      </vt:variant>
      <vt:variant>
        <vt:lpstr>Tema</vt:lpstr>
      </vt:variant>
      <vt:variant>
        <vt:i4>2</vt:i4>
      </vt:variant>
      <vt:variant>
        <vt:lpstr>Bildrubriker</vt:lpstr>
      </vt:variant>
      <vt:variant>
        <vt:i4>15</vt:i4>
      </vt:variant>
    </vt:vector>
  </HeadingPairs>
  <TitlesOfParts>
    <vt:vector size="23" baseType="lpstr">
      <vt:lpstr>Aptos</vt:lpstr>
      <vt:lpstr>Arial</vt:lpstr>
      <vt:lpstr>Calibri</vt:lpstr>
      <vt:lpstr>Gill Sans MT</vt:lpstr>
      <vt:lpstr>Symbol</vt:lpstr>
      <vt:lpstr>Times New Roman</vt:lpstr>
      <vt:lpstr>15_Anpassad formgivning</vt:lpstr>
      <vt:lpstr>4_Anpassad formgivning</vt:lpstr>
      <vt:lpstr>Verksamhetsförändring Samvaron </vt:lpstr>
      <vt:lpstr>  Samvaroverksamheten tidigare</vt:lpstr>
      <vt:lpstr>PowerPoint-presentation</vt:lpstr>
      <vt:lpstr>Beslut om verksamhetsminskning  </vt:lpstr>
      <vt:lpstr>Målet med Seniortorg i Piteå</vt:lpstr>
      <vt:lpstr>Verksamhetsidé</vt:lpstr>
      <vt:lpstr>Förslag till verksamhetsförändring </vt:lpstr>
      <vt:lpstr>   Seniortorg </vt:lpstr>
      <vt:lpstr>Sammanställning synpunkter Källbo (ca 35 p)</vt:lpstr>
      <vt:lpstr>Sammanställning synpunkter Roknäs (många är 80+, ca 20 p)</vt:lpstr>
      <vt:lpstr>Sammanställning synpunkter Öjebyn (ca 40 p)</vt:lpstr>
      <vt:lpstr>Sammanställning synpunkter Rosvik (ca 20 p, nästan alla bor i hyreshuset)</vt:lpstr>
      <vt:lpstr>Sammanställning synpunkter Roknäs (många är 80+, ca 20 p)</vt:lpstr>
      <vt:lpstr>Sammanställning synpunkter Hamnplan (ca 90 p)</vt:lpstr>
      <vt:lpstr>Sammanställning av alla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Styrgruppsmöte</dc:title>
  <dc:creator>Sofia Stenman</dc:creator>
  <cp:lastModifiedBy>Helena Magnusson</cp:lastModifiedBy>
  <cp:revision>187</cp:revision>
  <dcterms:created xsi:type="dcterms:W3CDTF">2023-10-30T07:37:10Z</dcterms:created>
  <dcterms:modified xsi:type="dcterms:W3CDTF">2025-02-28T09:59:43Z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0x010100BC3870C5B3E487408500E7B6816B90D6</vt:lpwstr>
  </property>
</Properties>
</file>